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2">
  <p:sldMasterIdLst>
    <p:sldMasterId id="2147483648" r:id="rId1"/>
    <p:sldMasterId id="2147483720" r:id="rId2"/>
  </p:sldMasterIdLst>
  <p:notesMasterIdLst>
    <p:notesMasterId r:id="rId38"/>
  </p:notesMasterIdLst>
  <p:handoutMasterIdLst>
    <p:handoutMasterId r:id="rId39"/>
  </p:handoutMasterIdLst>
  <p:sldIdLst>
    <p:sldId id="403" r:id="rId3"/>
    <p:sldId id="624" r:id="rId4"/>
    <p:sldId id="625" r:id="rId5"/>
    <p:sldId id="696" r:id="rId6"/>
    <p:sldId id="626" r:id="rId7"/>
    <p:sldId id="627" r:id="rId8"/>
    <p:sldId id="628" r:id="rId9"/>
    <p:sldId id="629" r:id="rId10"/>
    <p:sldId id="630" r:id="rId11"/>
    <p:sldId id="636" r:id="rId12"/>
    <p:sldId id="637" r:id="rId13"/>
    <p:sldId id="638" r:id="rId14"/>
    <p:sldId id="639" r:id="rId15"/>
    <p:sldId id="640" r:id="rId16"/>
    <p:sldId id="641" r:id="rId17"/>
    <p:sldId id="657" r:id="rId18"/>
    <p:sldId id="658" r:id="rId19"/>
    <p:sldId id="659" r:id="rId20"/>
    <p:sldId id="642" r:id="rId21"/>
    <p:sldId id="674" r:id="rId22"/>
    <p:sldId id="692" r:id="rId23"/>
    <p:sldId id="675" r:id="rId24"/>
    <p:sldId id="677" r:id="rId25"/>
    <p:sldId id="678" r:id="rId26"/>
    <p:sldId id="691" r:id="rId27"/>
    <p:sldId id="686" r:id="rId28"/>
    <p:sldId id="687" r:id="rId29"/>
    <p:sldId id="681" r:id="rId30"/>
    <p:sldId id="682" r:id="rId31"/>
    <p:sldId id="683" r:id="rId32"/>
    <p:sldId id="684" r:id="rId33"/>
    <p:sldId id="693" r:id="rId34"/>
    <p:sldId id="694" r:id="rId35"/>
    <p:sldId id="695" r:id="rId36"/>
    <p:sldId id="447" r:id="rId37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6600"/>
    <a:srgbClr val="FFCCFF"/>
    <a:srgbClr val="008F45"/>
    <a:srgbClr val="009B4A"/>
    <a:srgbClr val="009245"/>
    <a:srgbClr val="F808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4" autoAdjust="0"/>
    <p:restoredTop sz="95606" autoAdjust="0"/>
  </p:normalViewPr>
  <p:slideViewPr>
    <p:cSldViewPr snapToGrid="0">
      <p:cViewPr varScale="1">
        <p:scale>
          <a:sx n="70" d="100"/>
          <a:sy n="70" d="100"/>
        </p:scale>
        <p:origin x="1542" y="72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2124" y="6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825" y="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97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825" y="944197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26F746-D688-4E59-8DB6-2D1A77D3D9D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4846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825" y="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5" y="4720985"/>
            <a:ext cx="4991091" cy="447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197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825" y="9441971"/>
            <a:ext cx="2950375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236" tIns="46118" rIns="92236" bIns="461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F8479-AE47-4441-B322-B5FEA3006B9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3975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2F8479-AE47-4441-B322-B5FEA3006B96}" type="slidenum">
              <a:rPr lang="en-US" altLang="ja-JP" smtClean="0"/>
              <a:pPr>
                <a:defRPr/>
              </a:pPr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75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2F8479-AE47-4441-B322-B5FEA3006B96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36162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2F8479-AE47-4441-B322-B5FEA3006B96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180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935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dirty="0"/>
              <a:t>マスタ サブタイトルの書式設定</a:t>
            </a:r>
          </a:p>
        </p:txBody>
      </p:sp>
      <p:sp>
        <p:nvSpPr>
          <p:cNvPr id="15" name="Rectangle 19"/>
          <p:cNvSpPr>
            <a:spLocks noChangeArrowheads="1"/>
          </p:cNvSpPr>
          <p:nvPr userDrawn="1"/>
        </p:nvSpPr>
        <p:spPr bwMode="auto">
          <a:xfrm>
            <a:off x="3078480" y="829733"/>
            <a:ext cx="5551170" cy="260236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3078480" y="3433614"/>
            <a:ext cx="55260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3078960" y="5867401"/>
            <a:ext cx="5551170" cy="476000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3078960" y="5372101"/>
            <a:ext cx="5551170" cy="476000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 descr="ロックアップ_カラー_RGB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03" y="533917"/>
            <a:ext cx="2059655" cy="9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F5FE0-7B0D-452C-A7A2-DBF0F611E04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19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5998A-3CE2-4860-A25B-8B31B6C4CF0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6356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16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0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39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88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47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576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19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82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60FE6-92AC-4275-B10F-2ABFD0E0BA1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4545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オブジェクト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4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288" y="620688"/>
            <a:ext cx="8353425" cy="1122362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50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3611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530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2206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6885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820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4120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4830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141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46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EDD6-4DF7-4D9D-954B-9218DFA929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7323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87087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70323-1633-E543-8D1F-0780BCE89C6E}" type="datetimeFigureOut">
              <a:rPr kumimoji="1" lang="ja-JP" altLang="en-US" smtClean="0"/>
              <a:pPr/>
              <a:t>2018/6/7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BDBE0-6888-AA47-AB3E-E74017CE79D3}" type="slidenum">
              <a:rPr lang="ja-JP" altLang="en-US" smtClean="0"/>
              <a:pPr/>
              <a:t>‹#›</a:t>
            </a:fld>
            <a:r>
              <a:rPr lang="en-US" altLang="ja-JP" dirty="0" smtClean="0"/>
              <a:t>/</a:t>
            </a:r>
            <a:fld id="{98FBDBE0-6888-AA47-AB3E-E74017CE79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392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5DDCE-0282-4DB5-B9E2-1A28BD707A1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3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4FBFA-25C8-4A36-9296-B16D0868083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8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6943A-1F14-4E37-8472-84644745EB9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1381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A896B-1098-44C1-A284-9CFD4591AAE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6606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4F3C5-EDF1-415E-A51A-7805472919B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262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55D1F-11D3-442B-A725-944BF90318E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4475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72766"/>
            <a:ext cx="7772400" cy="77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ja-JP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>
            <a:off x="540000" y="823800"/>
            <a:ext cx="80640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 userDrawn="1"/>
        </p:nvCxnSpPr>
        <p:spPr>
          <a:xfrm flipH="1">
            <a:off x="8604000" y="6343400"/>
            <a:ext cx="5400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8493942" y="6448552"/>
            <a:ext cx="7352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mtClean="0">
                <a:solidFill>
                  <a:srgbClr val="009B4A"/>
                </a:solidFill>
              </a:rPr>
              <a:pPr>
                <a:defRPr/>
              </a:pPr>
              <a:t>‹#›</a:t>
            </a:fld>
            <a:r>
              <a:rPr lang="en-US" altLang="ja-JP" dirty="0" smtClean="0">
                <a:solidFill>
                  <a:srgbClr val="009B4A"/>
                </a:solidFill>
              </a:rPr>
              <a:t>/32</a:t>
            </a:r>
            <a:endParaRPr lang="en-US" altLang="ja-JP" dirty="0">
              <a:solidFill>
                <a:srgbClr val="009B4A"/>
              </a:solidFill>
            </a:endParaRPr>
          </a:p>
        </p:txBody>
      </p:sp>
      <p:pic>
        <p:nvPicPr>
          <p:cNvPr id="11" name="図 10" descr="ロックアップ_カラー_RGB.jp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2202" y="231144"/>
            <a:ext cx="1255184" cy="582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32" r:id="rId12"/>
    <p:sldLayoutId id="2147483733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ックアップ_カラー_RGB.jp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253" y="2607615"/>
            <a:ext cx="3547448" cy="16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43651" y="5400607"/>
            <a:ext cx="5384145" cy="420322"/>
          </a:xfrm>
        </p:spPr>
        <p:txBody>
          <a:bodyPr anchor="ctr" anchorCtr="0"/>
          <a:lstStyle/>
          <a:p>
            <a:pPr algn="l" eaLnBrk="1" hangingPunct="1"/>
            <a:r>
              <a:rPr lang="en-US" altLang="ja-JP" sz="13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Dept:</a:t>
            </a:r>
            <a:r>
              <a:rPr lang="en-US" altLang="ja-JP" sz="1400" dirty="0" smtClean="0"/>
              <a:t> </a:t>
            </a:r>
            <a:r>
              <a:rPr lang="en-US" altLang="ja-JP" sz="13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Production Engineering Center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143651" y="5895518"/>
            <a:ext cx="5384145" cy="42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1300" kern="0" dirty="0"/>
              <a:t>Date: </a:t>
            </a:r>
            <a:r>
              <a:rPr lang="en-US" altLang="ja-JP" sz="1300" kern="0" dirty="0" smtClean="0"/>
              <a:t>20</a:t>
            </a:r>
            <a:r>
              <a:rPr lang="en-US" altLang="ja-JP" sz="1300" kern="0" baseline="30000" dirty="0" smtClean="0"/>
              <a:t>th</a:t>
            </a:r>
            <a:r>
              <a:rPr lang="en-US" altLang="ja-JP" sz="1300" kern="0" dirty="0" smtClean="0"/>
              <a:t>Jan 2018</a:t>
            </a:r>
            <a:endParaRPr lang="en-US" altLang="ja-JP" sz="1300" kern="0" dirty="0"/>
          </a:p>
        </p:txBody>
      </p:sp>
      <p:sp>
        <p:nvSpPr>
          <p:cNvPr id="3" name="正方形/長方形 2"/>
          <p:cNvSpPr/>
          <p:nvPr/>
        </p:nvSpPr>
        <p:spPr>
          <a:xfrm>
            <a:off x="3135184" y="830583"/>
            <a:ext cx="1779613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ja-JP" sz="1150" b="1" dirty="0">
                <a:solidFill>
                  <a:srgbClr val="FFFF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NIDEC CORPORATION</a:t>
            </a:r>
            <a:endParaRPr lang="ja-JP" altLang="en-US" sz="1150" b="1" dirty="0">
              <a:solidFill>
                <a:srgbClr val="FFFFFF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30595" y="3581024"/>
            <a:ext cx="5393987" cy="514888"/>
          </a:xfrm>
          <a:prstGeom prst="rect">
            <a:avLst/>
          </a:prstGeom>
        </p:spPr>
        <p:txBody>
          <a:bodyPr anchor="b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endParaRPr lang="en-US" altLang="ja-JP" sz="28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528048" y="2205317"/>
            <a:ext cx="6602504" cy="1227953"/>
          </a:xfrm>
          <a:prstGeom prst="rect">
            <a:avLst/>
          </a:prstGeom>
        </p:spPr>
        <p:txBody>
          <a:bodyPr anchor="b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3200" b="1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NPMS (NCVP Production Management System)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/>
          <p:cNvSpPr txBox="1"/>
          <p:nvPr/>
        </p:nvSpPr>
        <p:spPr>
          <a:xfrm>
            <a:off x="467544" y="86661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3 tabs in NPMS application menu: </a:t>
            </a:r>
          </a:p>
          <a:p>
            <a:pPr defTabSz="571500"/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Technical Maintenance / Control Management / Warehouse - Equipment</a:t>
            </a:r>
            <a:endParaRPr lang="en-US" altLang="ja-JP" sz="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71575" y="1619050"/>
            <a:ext cx="6553362" cy="3905449"/>
            <a:chOff x="1171575" y="1619050"/>
            <a:chExt cx="6553362" cy="39054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575" y="1619050"/>
              <a:ext cx="6553362" cy="3905449"/>
            </a:xfrm>
            <a:prstGeom prst="rect">
              <a:avLst/>
            </a:prstGeom>
          </p:spPr>
        </p:pic>
        <p:sp>
          <p:nvSpPr>
            <p:cNvPr id="10" name="正方形/長方形 9"/>
            <p:cNvSpPr/>
            <p:nvPr/>
          </p:nvSpPr>
          <p:spPr>
            <a:xfrm>
              <a:off x="1376362" y="4240534"/>
              <a:ext cx="1204913" cy="350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79415" y="3283742"/>
              <a:ext cx="359281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3764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</a:rPr>
              <a:t>Ⅱ. NPMS Application Menu Overview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62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</a:rPr>
              <a:t>Ⅱ.1.1 Drawing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7544" y="1480033"/>
            <a:ext cx="4684110" cy="3262579"/>
            <a:chOff x="3399187" y="2289658"/>
            <a:chExt cx="4684110" cy="3262579"/>
          </a:xfrm>
        </p:grpSpPr>
        <p:sp>
          <p:nvSpPr>
            <p:cNvPr id="17" name="Rectangle 16"/>
            <p:cNvSpPr/>
            <p:nvPr/>
          </p:nvSpPr>
          <p:spPr>
            <a:xfrm>
              <a:off x="3665191" y="3094067"/>
              <a:ext cx="38119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en-US" altLang="ja-JP" dirty="0" smtClean="0"/>
                <a:t>NCVC</a:t>
              </a:r>
              <a:r>
                <a:rPr lang="ja-JP" altLang="en-US" dirty="0" smtClean="0"/>
                <a:t> </a:t>
              </a:r>
              <a:r>
                <a:rPr lang="en-US" altLang="ja-JP" dirty="0" smtClean="0"/>
                <a:t>2 FA D </a:t>
              </a:r>
              <a:r>
                <a:rPr lang="en-US" altLang="ja-JP" dirty="0"/>
                <a:t>– LS – </a:t>
              </a:r>
              <a:r>
                <a:rPr lang="en-US" altLang="ja-JP" dirty="0" smtClean="0"/>
                <a:t>1473</a:t>
              </a:r>
              <a:endParaRPr lang="en-US" altLang="ja-JP" dirty="0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3927286" y="3598864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3735928" y="3503972"/>
              <a:ext cx="87989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665191" y="3503973"/>
              <a:ext cx="12180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352027" y="3503973"/>
              <a:ext cx="2637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945203" y="3503973"/>
              <a:ext cx="4314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/>
            <p:cNvSpPr/>
            <p:nvPr/>
          </p:nvSpPr>
          <p:spPr>
            <a:xfrm>
              <a:off x="4984884" y="3598864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5949393" y="3598864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868105" y="3598864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665191" y="2781209"/>
              <a:ext cx="1234257" cy="307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2000" dirty="0" smtClean="0">
                  <a:latin typeface="Arial Unicode MS" pitchFamily="50" charset="-128"/>
                  <a:ea typeface="Arial Unicode MS" pitchFamily="50" charset="-128"/>
                  <a:cs typeface="Arial Unicode MS" pitchFamily="50" charset="-128"/>
                </a:rPr>
                <a:t>[</a:t>
              </a:r>
              <a:r>
                <a:rPr kumimoji="1" lang="en-US" altLang="ja-JP" sz="2000" dirty="0" smtClean="0">
                  <a:latin typeface="Arial Unicode MS" pitchFamily="50" charset="-128"/>
                  <a:ea typeface="Arial Unicode MS" pitchFamily="50" charset="-128"/>
                  <a:cs typeface="Arial Unicode MS" pitchFamily="50" charset="-128"/>
                </a:rPr>
                <a:t>NCVC]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55443" y="4198771"/>
              <a:ext cx="442785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/>
                <a:t>[NCVP</a:t>
              </a:r>
              <a:r>
                <a:rPr lang="en-US" altLang="ja-JP" sz="2000" dirty="0" smtClean="0"/>
                <a:t>]</a:t>
              </a:r>
            </a:p>
            <a:p>
              <a:r>
                <a:rPr lang="en-US" altLang="ja-JP" sz="2000" dirty="0" smtClean="0"/>
                <a:t>NCVP2FAD</a:t>
              </a:r>
              <a:r>
                <a:rPr lang="ja-JP" altLang="en-US" sz="2000" dirty="0" smtClean="0"/>
                <a:t>　＋　</a:t>
              </a:r>
              <a:r>
                <a:rPr lang="en-US" altLang="ja-JP" sz="2000" dirty="0" smtClean="0"/>
                <a:t>PM-MA-</a:t>
              </a:r>
              <a:r>
                <a:rPr lang="ja-JP" altLang="en-US" sz="2000" dirty="0" smtClean="0"/>
                <a:t>○○</a:t>
              </a:r>
              <a:endParaRPr lang="en-US" altLang="ja-JP" sz="20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47871" y="2289658"/>
              <a:ext cx="4535425" cy="326257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3761117" y="4964991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4593097" y="4956810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5895913" y="4964991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6829315" y="4964991"/>
              <a:ext cx="352106" cy="326154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9187" y="2349567"/>
              <a:ext cx="28568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kern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【Drawing code】</a:t>
              </a:r>
              <a:endParaRPr lang="ja-JP" altLang="en-US" dirty="0"/>
            </a:p>
          </p:txBody>
        </p:sp>
      </p:grpSp>
      <p:sp>
        <p:nvSpPr>
          <p:cNvPr id="34" name="テキスト ボックス 12"/>
          <p:cNvSpPr txBox="1"/>
          <p:nvPr/>
        </p:nvSpPr>
        <p:spPr>
          <a:xfrm>
            <a:off x="467544" y="866616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Drawing Naming Rule is created like below information at NCVP and NCVC</a:t>
            </a:r>
            <a:endParaRPr lang="en-US" altLang="ja-JP" sz="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Flowchart: Connector 54"/>
          <p:cNvSpPr/>
          <p:nvPr/>
        </p:nvSpPr>
        <p:spPr>
          <a:xfrm>
            <a:off x="5496978" y="1675019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6" name="Flowchart: Connector 55"/>
          <p:cNvSpPr/>
          <p:nvPr/>
        </p:nvSpPr>
        <p:spPr>
          <a:xfrm>
            <a:off x="5498732" y="2215210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7" name="Flowchart: Connector 56"/>
          <p:cNvSpPr/>
          <p:nvPr/>
        </p:nvSpPr>
        <p:spPr>
          <a:xfrm>
            <a:off x="5496978" y="2774451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8" name="Flowchart: Connector 57"/>
          <p:cNvSpPr/>
          <p:nvPr/>
        </p:nvSpPr>
        <p:spPr>
          <a:xfrm>
            <a:off x="5496978" y="3324167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12"/>
          <p:cNvSpPr txBox="1"/>
          <p:nvPr/>
        </p:nvSpPr>
        <p:spPr>
          <a:xfrm>
            <a:off x="5849084" y="1637030"/>
            <a:ext cx="2771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Factory</a:t>
            </a:r>
          </a:p>
          <a:p>
            <a:endParaRPr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</a:t>
            </a:r>
          </a:p>
          <a:p>
            <a:endParaRPr lang="en-US" altLang="ja-JP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endParaRPr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Drawing Number</a:t>
            </a:r>
          </a:p>
        </p:txBody>
      </p:sp>
    </p:spTree>
    <p:extLst>
      <p:ext uri="{BB962C8B-B14F-4D97-AF65-F5344CB8AC3E}">
        <p14:creationId xmlns:p14="http://schemas.microsoft.com/office/powerpoint/2010/main" val="9697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193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Ⅱ.1.1 Drawing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4463" y="879325"/>
            <a:ext cx="8874602" cy="6043301"/>
            <a:chOff x="284463" y="879325"/>
            <a:chExt cx="8874602" cy="6043301"/>
          </a:xfrm>
        </p:grpSpPr>
        <p:sp>
          <p:nvSpPr>
            <p:cNvPr id="11" name="Rectangle 10"/>
            <p:cNvSpPr/>
            <p:nvPr/>
          </p:nvSpPr>
          <p:spPr>
            <a:xfrm>
              <a:off x="284463" y="946355"/>
              <a:ext cx="3249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【Management Folder】</a:t>
              </a:r>
              <a:endParaRPr lang="ja-JP" altLang="en-US" dirty="0"/>
            </a:p>
          </p:txBody>
        </p:sp>
        <p:pic>
          <p:nvPicPr>
            <p:cNvPr id="12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556" y="2199021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61347" y="3141497"/>
              <a:ext cx="1708813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NCVP2FAD </a:t>
              </a:r>
              <a:r>
                <a:rPr lang="en-US" altLang="ja-JP" sz="1600" dirty="0" smtClean="0"/>
                <a:t>PM-MA-</a:t>
              </a:r>
              <a:r>
                <a:rPr lang="ja-JP" altLang="en-US" sz="1600" dirty="0" smtClean="0"/>
                <a:t>○○</a:t>
              </a:r>
              <a:endParaRPr lang="en-US" altLang="ja-JP" sz="1600" dirty="0" smtClean="0"/>
            </a:p>
            <a:p>
              <a:r>
                <a:rPr lang="en-US" altLang="ja-JP" sz="1600" dirty="0" smtClean="0"/>
                <a:t>Drawing Code</a:t>
              </a:r>
              <a:endParaRPr lang="en-US" altLang="ja-JP" sz="1600" dirty="0"/>
            </a:p>
          </p:txBody>
        </p:sp>
        <p:cxnSp>
          <p:nvCxnSpPr>
            <p:cNvPr id="14" name="Straight Connector 13"/>
            <p:cNvCxnSpPr>
              <a:stCxn id="18" idx="1"/>
            </p:cNvCxnSpPr>
            <p:nvPr/>
          </p:nvCxnSpPr>
          <p:spPr>
            <a:xfrm flipH="1" flipV="1">
              <a:off x="2264735" y="2670259"/>
              <a:ext cx="1703243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140956" y="2655948"/>
              <a:ext cx="3112" cy="33838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20" idx="1"/>
            </p:cNvCxnSpPr>
            <p:nvPr/>
          </p:nvCxnSpPr>
          <p:spPr>
            <a:xfrm>
              <a:off x="3140956" y="3793509"/>
              <a:ext cx="8270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2" idx="1"/>
            </p:cNvCxnSpPr>
            <p:nvPr/>
          </p:nvCxnSpPr>
          <p:spPr>
            <a:xfrm>
              <a:off x="2264735" y="6035890"/>
              <a:ext cx="1703242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978" y="2199022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534071" y="2983717"/>
              <a:ext cx="1341709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①</a:t>
              </a:r>
              <a:r>
                <a:rPr lang="en-US" altLang="ja-JP" sz="1600" dirty="0" smtClean="0"/>
                <a:t>Drawing</a:t>
              </a:r>
            </a:p>
          </p:txBody>
        </p:sp>
        <p:pic>
          <p:nvPicPr>
            <p:cNvPr id="20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978" y="3322271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774597" y="4172452"/>
              <a:ext cx="1428183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②</a:t>
              </a:r>
              <a:r>
                <a:rPr lang="en-US" altLang="ja-JP" sz="1600" dirty="0" smtClean="0"/>
                <a:t>List</a:t>
              </a:r>
            </a:p>
          </p:txBody>
        </p:sp>
        <p:pic>
          <p:nvPicPr>
            <p:cNvPr id="22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977" y="5564653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554" y="4420111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916779" y="6337851"/>
              <a:ext cx="2477386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④</a:t>
              </a:r>
              <a:r>
                <a:rPr lang="en-US" altLang="ja-JP" sz="1600" dirty="0" smtClean="0"/>
                <a:t>Improvement</a:t>
              </a:r>
              <a:r>
                <a:rPr lang="ja-JP" altLang="en-US" sz="1600" dirty="0" smtClean="0"/>
                <a:t>・</a:t>
              </a:r>
              <a:r>
                <a:rPr lang="en-US" altLang="ja-JP" sz="1600" dirty="0"/>
                <a:t>failure</a:t>
              </a:r>
              <a:endParaRPr lang="en-US" altLang="ja-JP" sz="1600" dirty="0" smtClean="0"/>
            </a:p>
          </p:txBody>
        </p:sp>
        <p:cxnSp>
          <p:nvCxnSpPr>
            <p:cNvPr id="25" name="Straight Connector 24"/>
            <p:cNvCxnSpPr>
              <a:stCxn id="23" idx="1"/>
            </p:cNvCxnSpPr>
            <p:nvPr/>
          </p:nvCxnSpPr>
          <p:spPr>
            <a:xfrm flipH="1">
              <a:off x="3147237" y="4891349"/>
              <a:ext cx="835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64895" y="5193309"/>
              <a:ext cx="1435324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③</a:t>
              </a:r>
              <a:r>
                <a:rPr lang="en-US" altLang="ja-JP" sz="1600" dirty="0" smtClean="0"/>
                <a:t>calculation</a:t>
              </a:r>
            </a:p>
          </p:txBody>
        </p:sp>
        <p:cxnSp>
          <p:nvCxnSpPr>
            <p:cNvPr id="27" name="Straight Connector 26"/>
            <p:cNvCxnSpPr>
              <a:stCxn id="18" idx="3"/>
            </p:cNvCxnSpPr>
            <p:nvPr/>
          </p:nvCxnSpPr>
          <p:spPr>
            <a:xfrm flipV="1">
              <a:off x="4628539" y="2655948"/>
              <a:ext cx="1148482" cy="14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3"/>
              <a:endCxn id="29" idx="1"/>
            </p:cNvCxnSpPr>
            <p:nvPr/>
          </p:nvCxnSpPr>
          <p:spPr>
            <a:xfrm flipV="1">
              <a:off x="4628539" y="1588610"/>
              <a:ext cx="1148482" cy="1081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021" y="1117372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022" y="2191866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529782" y="1868460"/>
              <a:ext cx="1389405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 smtClean="0"/>
                <a:t>Auto cad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42879" y="2972220"/>
              <a:ext cx="1389405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 smtClean="0"/>
                <a:t>PDF</a:t>
              </a:r>
            </a:p>
          </p:txBody>
        </p:sp>
        <p:pic>
          <p:nvPicPr>
            <p:cNvPr id="33" name="Picture 2" descr="C:\Users\t-miyake\Desktop\downloa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037" y="2180043"/>
              <a:ext cx="335111" cy="33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Connector 33"/>
            <p:cNvCxnSpPr/>
            <p:nvPr/>
          </p:nvCxnSpPr>
          <p:spPr>
            <a:xfrm flipV="1">
              <a:off x="6507331" y="1728664"/>
              <a:ext cx="823713" cy="14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507333" y="1102144"/>
              <a:ext cx="823713" cy="14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" descr="C:\Users\t-miyake\Desktop\autocad-2011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796" y="917593"/>
              <a:ext cx="259595" cy="25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C:\Users\t-miyake\Desktop\autocad-2011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522" y="1538308"/>
              <a:ext cx="240005" cy="24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012" y="879325"/>
              <a:ext cx="235588" cy="33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569" y="1508155"/>
              <a:ext cx="224997" cy="32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6602171" y="1225126"/>
              <a:ext cx="25376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/>
                <a:t>NCVP2FAD </a:t>
              </a:r>
              <a:r>
                <a:rPr lang="en-US" altLang="ja-JP" sz="1400" dirty="0" smtClean="0"/>
                <a:t>PM-MA-</a:t>
              </a:r>
              <a:r>
                <a:rPr lang="ja-JP" altLang="en-US" sz="1400" dirty="0" smtClean="0"/>
                <a:t>○○</a:t>
              </a:r>
              <a:r>
                <a:rPr lang="en-US" altLang="ja-JP" sz="1400" dirty="0" smtClean="0"/>
                <a:t>-</a:t>
              </a:r>
              <a:r>
                <a:rPr lang="ja-JP" altLang="en-US" sz="1400" dirty="0" smtClean="0"/>
                <a:t>○</a:t>
              </a:r>
              <a:r>
                <a:rPr lang="en-US" altLang="ja-JP" sz="1400" dirty="0" smtClean="0"/>
                <a:t>1</a:t>
              </a:r>
              <a:endParaRPr lang="en-US" altLang="ja-JP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66017" y="1862129"/>
              <a:ext cx="25376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/>
                <a:t>NCVP2FAD </a:t>
              </a:r>
              <a:r>
                <a:rPr lang="en-US" altLang="ja-JP" sz="1400" dirty="0" smtClean="0"/>
                <a:t>PM-MA-</a:t>
              </a:r>
              <a:r>
                <a:rPr lang="ja-JP" altLang="en-US" sz="1400" dirty="0" smtClean="0"/>
                <a:t>○○</a:t>
              </a:r>
              <a:r>
                <a:rPr lang="en-US" altLang="ja-JP" sz="1400" dirty="0" smtClean="0"/>
                <a:t>-</a:t>
              </a:r>
              <a:r>
                <a:rPr lang="ja-JP" altLang="en-US" sz="1400" dirty="0" smtClean="0"/>
                <a:t>○</a:t>
              </a:r>
              <a:r>
                <a:rPr lang="en-US" altLang="ja-JP" sz="1400" dirty="0" smtClean="0"/>
                <a:t>2</a:t>
              </a:r>
              <a:endParaRPr lang="en-US" altLang="ja-JP" sz="1400" dirty="0"/>
            </a:p>
          </p:txBody>
        </p:sp>
        <p:pic>
          <p:nvPicPr>
            <p:cNvPr id="42" name="Picture 3" descr="C:\Users\t-miyake\Desktop\autocad-2011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679" y="1538308"/>
              <a:ext cx="240005" cy="24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" descr="C:\Users\t-miyake\Desktop\autocad-2011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649" y="1538307"/>
              <a:ext cx="240005" cy="24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t-miyake\Desktop\autocad-2011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679" y="927387"/>
              <a:ext cx="240005" cy="24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Connector 44"/>
            <p:cNvCxnSpPr/>
            <p:nvPr/>
          </p:nvCxnSpPr>
          <p:spPr>
            <a:xfrm flipV="1">
              <a:off x="6602171" y="2942472"/>
              <a:ext cx="823713" cy="14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6578133" y="2468252"/>
              <a:ext cx="823713" cy="14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791" y="2191866"/>
              <a:ext cx="235588" cy="33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717" y="2836400"/>
              <a:ext cx="235588" cy="33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C:\Users\t-miyake\Desktop\downloa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971" y="2832913"/>
              <a:ext cx="335111" cy="33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606382" y="2528623"/>
              <a:ext cx="25376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/>
                <a:t>NCVP2FAD </a:t>
              </a:r>
              <a:r>
                <a:rPr lang="en-US" altLang="ja-JP" sz="1400" dirty="0" smtClean="0"/>
                <a:t>PM-MA-</a:t>
              </a:r>
              <a:r>
                <a:rPr lang="ja-JP" altLang="en-US" sz="1400" dirty="0" smtClean="0"/>
                <a:t>○○</a:t>
              </a:r>
              <a:r>
                <a:rPr lang="en-US" altLang="ja-JP" sz="1400" dirty="0" smtClean="0"/>
                <a:t>-</a:t>
              </a:r>
              <a:r>
                <a:rPr lang="ja-JP" altLang="en-US" sz="1400" dirty="0" smtClean="0"/>
                <a:t>○</a:t>
              </a:r>
              <a:r>
                <a:rPr lang="en-US" altLang="ja-JP" sz="1400" dirty="0" smtClean="0"/>
                <a:t>1</a:t>
              </a:r>
              <a:endParaRPr lang="en-US" altLang="ja-JP" sz="14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21447" y="3152994"/>
              <a:ext cx="25376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/>
                <a:t>NCVP2FAD </a:t>
              </a:r>
              <a:r>
                <a:rPr lang="en-US" altLang="ja-JP" sz="1400" dirty="0" smtClean="0"/>
                <a:t>PM-MA-</a:t>
              </a:r>
              <a:r>
                <a:rPr lang="ja-JP" altLang="en-US" sz="1400" dirty="0" smtClean="0"/>
                <a:t>○○</a:t>
              </a:r>
              <a:r>
                <a:rPr lang="en-US" altLang="ja-JP" sz="1400" dirty="0" smtClean="0"/>
                <a:t>-</a:t>
              </a:r>
              <a:r>
                <a:rPr lang="ja-JP" altLang="en-US" sz="1400" dirty="0" smtClean="0"/>
                <a:t>○</a:t>
              </a:r>
              <a:r>
                <a:rPr lang="en-US" altLang="ja-JP" sz="1400" dirty="0" smtClean="0"/>
                <a:t>2</a:t>
              </a:r>
              <a:endParaRPr lang="en-US" altLang="ja-JP" sz="1400" dirty="0"/>
            </a:p>
          </p:txBody>
        </p:sp>
        <p:pic>
          <p:nvPicPr>
            <p:cNvPr id="52" name="Picture 4" descr="C:\Users\t-miyake\Desktop\downloa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65" y="3439902"/>
              <a:ext cx="609686" cy="59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t-miyake\Desktop\downloa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65" y="4545117"/>
              <a:ext cx="609686" cy="59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C:\Users\t-miyake\Desktop\downloa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65" y="5700224"/>
              <a:ext cx="609686" cy="59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Straight Connector 54"/>
            <p:cNvCxnSpPr>
              <a:stCxn id="20" idx="3"/>
            </p:cNvCxnSpPr>
            <p:nvPr/>
          </p:nvCxnSpPr>
          <p:spPr>
            <a:xfrm>
              <a:off x="4628539" y="3793509"/>
              <a:ext cx="6208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670049" y="4891349"/>
              <a:ext cx="5742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675133" y="6039807"/>
              <a:ext cx="5742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962254" y="4063639"/>
              <a:ext cx="2231710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NCVP2FAD </a:t>
              </a:r>
              <a:r>
                <a:rPr lang="en-US" altLang="ja-JP" sz="1600" dirty="0" smtClean="0"/>
                <a:t>PM-MA-</a:t>
              </a:r>
              <a:r>
                <a:rPr lang="ja-JP" altLang="en-US" sz="1600" dirty="0" smtClean="0"/>
                <a:t>○○</a:t>
              </a:r>
              <a:r>
                <a:rPr lang="en-US" altLang="ja-JP" sz="1600" dirty="0" smtClean="0"/>
                <a:t>List.xls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009145" y="5193309"/>
              <a:ext cx="2622440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NCVP2FAD </a:t>
              </a:r>
              <a:r>
                <a:rPr lang="en-US" altLang="ja-JP" sz="1600" dirty="0" smtClean="0"/>
                <a:t>PM-MA-</a:t>
              </a:r>
              <a:r>
                <a:rPr lang="ja-JP" altLang="en-US" sz="1600" dirty="0" smtClean="0"/>
                <a:t>○○</a:t>
              </a:r>
              <a:r>
                <a:rPr lang="en-US" altLang="ja-JP" sz="1600" dirty="0" smtClean="0"/>
                <a:t>calculation.xls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95275" y="6337851"/>
              <a:ext cx="2622440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NCVP2FAD </a:t>
              </a:r>
              <a:r>
                <a:rPr lang="en-US" altLang="ja-JP" sz="1600" dirty="0" smtClean="0"/>
                <a:t>PM-MA-</a:t>
              </a:r>
              <a:r>
                <a:rPr lang="ja-JP" altLang="en-US" sz="1600" dirty="0" smtClean="0"/>
                <a:t>○○</a:t>
              </a:r>
              <a:r>
                <a:rPr lang="en-US" altLang="ja-JP" sz="1600" dirty="0" smtClean="0"/>
                <a:t>Kaizen.xls</a:t>
              </a:r>
            </a:p>
          </p:txBody>
        </p:sp>
        <p:pic>
          <p:nvPicPr>
            <p:cNvPr id="61" name="Picture 2" descr="C:\Users\t-miyake\Desktop\how-to-change-folder-icon-in-window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050" y="5531863"/>
              <a:ext cx="660561" cy="9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582349" y="5220423"/>
              <a:ext cx="1949399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⑤ </a:t>
              </a:r>
              <a:r>
                <a:rPr lang="en-US" altLang="ja-JP" sz="1600" dirty="0" smtClean="0"/>
                <a:t>Reversion data</a:t>
              </a:r>
              <a:endParaRPr lang="en-US" altLang="ja-JP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4401" y="1631296"/>
              <a:ext cx="1914307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parent folder</a:t>
              </a:r>
              <a:endParaRPr lang="ja-JP" alt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29928" y="6396335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800" dirty="0" smtClean="0"/>
                <a:t>Include </a:t>
              </a:r>
              <a:r>
                <a:rPr lang="ja-JP" altLang="en-US" sz="1800" dirty="0" smtClean="0"/>
                <a:t>①②</a:t>
              </a:r>
              <a:endParaRPr lang="ja-JP" altLang="en-US" sz="1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177657" y="4902933"/>
              <a:ext cx="1938982" cy="13234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Only </a:t>
              </a:r>
              <a:r>
                <a:rPr lang="en-US" altLang="ja-JP" sz="2000" dirty="0"/>
                <a:t>authorized people can create folders</a:t>
              </a:r>
              <a:endParaRPr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4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3838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Ⅱ.1.1 Drawing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29841" y="831343"/>
            <a:ext cx="3418478" cy="505472"/>
          </a:xfrm>
        </p:spPr>
        <p:txBody>
          <a:bodyPr/>
          <a:lstStyle/>
          <a:p>
            <a:r>
              <a:rPr lang="en-US" dirty="0" smtClean="0"/>
              <a:t>Draw Register Function: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658416" y="1149370"/>
            <a:ext cx="3242363" cy="23803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search by each combo box in the interface (model, machine, drawing type, version, device code, department, person in charge and time)</a:t>
            </a:r>
          </a:p>
          <a:p>
            <a:r>
              <a:rPr lang="en-US" sz="1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Input the information in Register Drawing form then click OK, the data will be recorded in database and the save folder will be created follow Drawing Save Folder standard.</a:t>
            </a:r>
          </a:p>
          <a:p>
            <a:r>
              <a:rPr lang="en-US" sz="1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into Open button in </a:t>
            </a:r>
            <a:r>
              <a:rPr lang="en-US" sz="12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datagridview</a:t>
            </a:r>
            <a:r>
              <a:rPr lang="en-US" sz="1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to open drawing folder location and save the pdf file, auto cad file, ……..</a:t>
            </a:r>
            <a:endParaRPr lang="en-US" sz="1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891" y="964693"/>
            <a:ext cx="4222779" cy="28770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33" y="3271404"/>
            <a:ext cx="3600410" cy="26454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063273" y="2034073"/>
            <a:ext cx="363893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6658272" y="2673533"/>
            <a:ext cx="1173893" cy="230875"/>
          </a:xfrm>
          <a:prstGeom prst="rightArrow">
            <a:avLst>
              <a:gd name="adj1" fmla="val 50000"/>
              <a:gd name="adj2" fmla="val 17932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0" y="4045932"/>
            <a:ext cx="4086452" cy="186411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45198" y="2319246"/>
            <a:ext cx="272436" cy="1347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35743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2349" y="1423289"/>
            <a:ext cx="51441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[NCVP</a:t>
            </a:r>
            <a:r>
              <a:rPr lang="en-US" altLang="ja-JP" sz="2000" dirty="0" smtClean="0"/>
              <a:t>]</a:t>
            </a:r>
          </a:p>
          <a:p>
            <a:endParaRPr lang="en-US" altLang="ja-JP" sz="2000" dirty="0" smtClean="0"/>
          </a:p>
          <a:p>
            <a:r>
              <a:rPr lang="en-US" altLang="ja-JP" sz="2000" b="1" dirty="0" smtClean="0"/>
              <a:t>QA-</a:t>
            </a:r>
            <a:r>
              <a:rPr lang="ja-JP" altLang="en-US" sz="2000" b="1" dirty="0" smtClean="0"/>
              <a:t>○○○○○</a:t>
            </a:r>
            <a:r>
              <a:rPr lang="en-US" altLang="ja-JP" sz="2000" b="1" dirty="0" smtClean="0"/>
              <a:t>-</a:t>
            </a:r>
            <a:r>
              <a:rPr lang="ja-JP" altLang="en-US" sz="2000" b="1" dirty="0"/>
              <a:t>○○○</a:t>
            </a:r>
            <a:r>
              <a:rPr lang="en-US" altLang="ja-JP" sz="2000" b="1" dirty="0" smtClean="0"/>
              <a:t>-</a:t>
            </a:r>
            <a:r>
              <a:rPr lang="ja-JP" altLang="en-US" sz="2000" b="1" dirty="0" smtClean="0"/>
              <a:t>○○○○</a:t>
            </a:r>
            <a:r>
              <a:rPr lang="en-US" altLang="ja-JP" sz="2000" b="1" dirty="0" smtClean="0"/>
              <a:t>-</a:t>
            </a:r>
            <a:r>
              <a:rPr lang="ja-JP" altLang="en-US" sz="2000" b="1" dirty="0" smtClean="0"/>
              <a:t>○○</a:t>
            </a:r>
            <a:r>
              <a:rPr lang="en-US" altLang="ja-JP" sz="2000" b="1" dirty="0" smtClean="0"/>
              <a:t>-</a:t>
            </a:r>
            <a:r>
              <a:rPr lang="ja-JP" altLang="en-US" sz="2000" b="1" dirty="0"/>
              <a:t> ○○</a:t>
            </a:r>
            <a:endParaRPr lang="en-US" altLang="ja-JP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717337" y="954703"/>
            <a:ext cx="5053694" cy="256631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Flowchart: Connector 19"/>
          <p:cNvSpPr/>
          <p:nvPr/>
        </p:nvSpPr>
        <p:spPr>
          <a:xfrm>
            <a:off x="833560" y="2452055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1792178" y="2441138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Flowchart: Connector 21"/>
          <p:cNvSpPr/>
          <p:nvPr/>
        </p:nvSpPr>
        <p:spPr>
          <a:xfrm>
            <a:off x="3879063" y="2441138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4806" y="1015015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【Document code】</a:t>
            </a:r>
            <a:endParaRPr lang="ja-JP" altLang="en-US" dirty="0"/>
          </a:p>
        </p:txBody>
      </p:sp>
      <p:sp>
        <p:nvSpPr>
          <p:cNvPr id="24" name="Flowchart: Connector 23"/>
          <p:cNvSpPr/>
          <p:nvPr/>
        </p:nvSpPr>
        <p:spPr>
          <a:xfrm>
            <a:off x="2779568" y="2452055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4648994" y="2441138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Flowchart: Connector 25"/>
          <p:cNvSpPr/>
          <p:nvPr/>
        </p:nvSpPr>
        <p:spPr>
          <a:xfrm>
            <a:off x="6088605" y="1000463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Flowchart: Connector 26"/>
          <p:cNvSpPr/>
          <p:nvPr/>
        </p:nvSpPr>
        <p:spPr>
          <a:xfrm>
            <a:off x="6088605" y="1503349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6086385" y="2495643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9" name="Flowchart: Connector 28"/>
          <p:cNvSpPr/>
          <p:nvPr/>
        </p:nvSpPr>
        <p:spPr>
          <a:xfrm>
            <a:off x="6086385" y="1999872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6086385" y="2995797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38491" y="997445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Department</a:t>
            </a:r>
            <a:endParaRPr lang="ja-JP" alt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6438491" y="1484749"/>
            <a:ext cx="755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Group</a:t>
            </a:r>
            <a:endParaRPr lang="ja-JP" alt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438490" y="1983089"/>
            <a:ext cx="16171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Document Type</a:t>
            </a:r>
            <a:endParaRPr lang="ja-JP" alt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6434763" y="2369846"/>
            <a:ext cx="1686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/>
              <a:t>Model (4 – 6 characters)</a:t>
            </a:r>
            <a:endParaRPr lang="ja-JP" alt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6438489" y="2979882"/>
            <a:ext cx="1906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Document Number</a:t>
            </a:r>
            <a:endParaRPr lang="ja-JP" alt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6029253" y="957948"/>
            <a:ext cx="2296189" cy="27679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6001000" y="3810680"/>
            <a:ext cx="2449103" cy="436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2000" dirty="0" smtClean="0">
                <a:latin typeface="Calibri" panose="020F0502020204030204" pitchFamily="34" charset="0"/>
              </a:rPr>
              <a:t>【</a:t>
            </a:r>
            <a:r>
              <a:rPr lang="en-US" altLang="ja-JP" sz="2000" dirty="0">
                <a:latin typeface="Calibri" panose="020F0502020204030204" pitchFamily="34" charset="0"/>
              </a:rPr>
              <a:t> </a:t>
            </a:r>
            <a:r>
              <a:rPr lang="en-US" altLang="ja-JP" sz="2000" dirty="0" smtClean="0">
                <a:latin typeface="Calibri" panose="020F0502020204030204" pitchFamily="34" charset="0"/>
              </a:rPr>
              <a:t>Search </a:t>
            </a:r>
            <a:r>
              <a:rPr lang="en-US" altLang="ja-JP" sz="2000" dirty="0">
                <a:latin typeface="Calibri" panose="020F0502020204030204" pitchFamily="34" charset="0"/>
              </a:rPr>
              <a:t>properties </a:t>
            </a:r>
            <a:r>
              <a:rPr kumimoji="1" lang="en-US" altLang="ja-JP" sz="2000" dirty="0" smtClean="0">
                <a:latin typeface="Calibri" panose="020F0502020204030204" pitchFamily="34" charset="0"/>
              </a:rPr>
              <a:t>】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035766" y="4201309"/>
            <a:ext cx="1946600" cy="236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Document code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Model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Document Type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Department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Group</a:t>
            </a:r>
            <a:endParaRPr lang="en-US" altLang="ja-JP" sz="16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Version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Document Name</a:t>
            </a:r>
            <a:endParaRPr lang="en-US" altLang="ja-JP" sz="16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6035767" y="3793294"/>
            <a:ext cx="2289675" cy="276968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70" y="3581329"/>
            <a:ext cx="4071008" cy="2992365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371943" y="4707635"/>
            <a:ext cx="526485" cy="369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5294155" y="2437669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3" name="Flowchart: Connector 42"/>
          <p:cNvSpPr/>
          <p:nvPr/>
        </p:nvSpPr>
        <p:spPr>
          <a:xfrm>
            <a:off x="6086385" y="3382911"/>
            <a:ext cx="352106" cy="32615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38784" y="3366099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Revision Number</a:t>
            </a:r>
            <a:endParaRPr lang="ja-JP" alt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656491" y="2813131"/>
            <a:ext cx="5144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smtClean="0"/>
              <a:t>Ex:</a:t>
            </a:r>
          </a:p>
          <a:p>
            <a:r>
              <a:rPr lang="en-US" altLang="ja-JP" sz="2000" b="1" dirty="0"/>
              <a:t>QA-DTPQM-INS-KK03-01-01</a:t>
            </a:r>
          </a:p>
        </p:txBody>
      </p:sp>
    </p:spTree>
    <p:extLst>
      <p:ext uri="{BB962C8B-B14F-4D97-AF65-F5344CB8AC3E}">
        <p14:creationId xmlns:p14="http://schemas.microsoft.com/office/powerpoint/2010/main" val="27906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3383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649" y="1039581"/>
            <a:ext cx="2434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【</a:t>
            </a:r>
            <a:r>
              <a:rPr lang="en-US" altLang="ja-JP" sz="2000" dirty="0">
                <a:latin typeface="+mn-lt"/>
                <a:ea typeface="+mn-ea"/>
              </a:rPr>
              <a:t>Document </a:t>
            </a:r>
            <a:r>
              <a:rPr lang="en-US" altLang="ja-JP" sz="2000" dirty="0" smtClean="0">
                <a:latin typeface="+mn-lt"/>
                <a:ea typeface="+mn-ea"/>
              </a:rPr>
              <a:t>name</a:t>
            </a:r>
            <a:r>
              <a:rPr lang="en-US" altLang="ja-JP" sz="20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】</a:t>
            </a:r>
            <a:endParaRPr lang="ja-JP" alt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4220" y="1491372"/>
            <a:ext cx="5262256" cy="39093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Document name is written in English</a:t>
            </a:r>
          </a:p>
          <a:p>
            <a:pPr>
              <a:buFontTx/>
              <a:buChar char="-"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The number of characters is under 60 characters</a:t>
            </a:r>
          </a:p>
          <a:p>
            <a:pPr>
              <a:buFontTx/>
              <a:buChar char="-"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With each document, the first character like that:</a:t>
            </a: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SOP:	SOP……………… (SOP)</a:t>
            </a:r>
            <a:r>
              <a:rPr lang="en-US" altLang="ja-JP" sz="11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Standard:	Standard ……… (STD)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Inspect:	Inspect………… (INS)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Form:	Form…………… (FRM)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Data:	Data…………… (DTA)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Drawing:	Drawing……… (DRW)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</a:p>
          <a:p>
            <a:pPr marL="0" indent="0">
              <a:buNone/>
            </a:pPr>
            <a:r>
              <a:rPr lang="en-US" altLang="ja-JP" sz="1600" kern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en-US" altLang="ja-JP" sz="16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Report:	Report………… (RPT)</a:t>
            </a:r>
            <a:r>
              <a:rPr lang="en-US" altLang="ja-JP" sz="1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</a:p>
          <a:p>
            <a:pPr marL="0" indent="0">
              <a:buNone/>
            </a:pPr>
            <a:r>
              <a:rPr lang="en-US" altLang="ja-JP" sz="15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Traceability:	Traceability…… (TRC)</a:t>
            </a:r>
            <a:r>
              <a:rPr lang="en-US" altLang="ja-JP" sz="11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(*)</a:t>
            </a:r>
            <a:endParaRPr lang="en-US" altLang="ja-JP" sz="16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1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			    (*) </a:t>
            </a:r>
            <a:r>
              <a:rPr lang="en-US" altLang="ja-JP" sz="1100" i="1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Document Type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649" y="1029612"/>
            <a:ext cx="5457827" cy="41615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8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1029613"/>
            <a:ext cx="7886700" cy="5147350"/>
          </a:xfrm>
        </p:spPr>
        <p:txBody>
          <a:bodyPr/>
          <a:lstStyle/>
          <a:p>
            <a:r>
              <a:rPr lang="en-US" dirty="0" smtClean="0"/>
              <a:t>Login by your account and click on “NCVP” button </a:t>
            </a:r>
            <a:r>
              <a:rPr lang="en-US" dirty="0" smtClean="0">
                <a:sym typeface="Wingdings" panose="05000000000000000000" pitchFamily="2" charset="2"/>
              </a:rPr>
              <a:t> click on “Document Management” button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Function’s </a:t>
            </a:r>
            <a:r>
              <a:rPr lang="en-US" dirty="0" err="1" smtClean="0">
                <a:sym typeface="Wingdings" panose="05000000000000000000" pitchFamily="2" charset="2"/>
              </a:rPr>
              <a:t>MainForm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 smtClean="0">
                <a:sym typeface="Wingdings" panose="05000000000000000000" pitchFamily="2" charset="2"/>
              </a:rPr>
              <a:t>s showed</a:t>
            </a:r>
            <a:endParaRPr 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83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6076" y="1663967"/>
            <a:ext cx="4081462" cy="3457368"/>
            <a:chOff x="756076" y="1663967"/>
            <a:chExt cx="4081462" cy="34573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76" y="1663967"/>
              <a:ext cx="4081462" cy="3457368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900609" y="2995365"/>
              <a:ext cx="2204542" cy="516968"/>
              <a:chOff x="1810139" y="3231441"/>
              <a:chExt cx="2231353" cy="482143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810139" y="3508310"/>
                <a:ext cx="709126" cy="20527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70470" y="3231441"/>
                <a:ext cx="1171022" cy="3422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420" y="2718325"/>
            <a:ext cx="4705356" cy="3458638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2365769">
            <a:off x="2873589" y="3569994"/>
            <a:ext cx="1356893" cy="230875"/>
          </a:xfrm>
          <a:prstGeom prst="rightArrow">
            <a:avLst>
              <a:gd name="adj1" fmla="val 50000"/>
              <a:gd name="adj2" fmla="val 17932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3383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457200" y="1029613"/>
            <a:ext cx="7886700" cy="5147350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Select model before searching information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You can search by properties in slide 2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Click “Search” button to show the information</a:t>
            </a: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25123" y="927654"/>
            <a:ext cx="8023602" cy="5161628"/>
            <a:chOff x="825123" y="927654"/>
            <a:chExt cx="8023602" cy="5161628"/>
          </a:xfrm>
        </p:grpSpPr>
        <p:pic>
          <p:nvPicPr>
            <p:cNvPr id="19" name="Content Placeholder 4"/>
            <p:cNvPicPr>
              <a:picLocks noChangeAspect="1"/>
            </p:cNvPicPr>
            <p:nvPr/>
          </p:nvPicPr>
          <p:blipFill rotWithShape="1">
            <a:blip r:embed="rId2"/>
            <a:srcRect r="38248" b="54390"/>
            <a:stretch/>
          </p:blipFill>
          <p:spPr>
            <a:xfrm>
              <a:off x="5692280" y="927654"/>
              <a:ext cx="3052397" cy="168491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0551" y="1071475"/>
              <a:ext cx="1246804" cy="14991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" y="2612572"/>
              <a:ext cx="4719835" cy="347671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3592" y="3854733"/>
              <a:ext cx="485397" cy="2133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5123" y="4130826"/>
              <a:ext cx="4719835" cy="19584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6000750" y="2714429"/>
              <a:ext cx="2847975" cy="2333821"/>
            </a:xfrm>
            <a:prstGeom prst="wedgeRoundRectCallout">
              <a:avLst>
                <a:gd name="adj1" fmla="val -72945"/>
                <a:gd name="adj2" fmla="val 24229"/>
                <a:gd name="adj3" fmla="val 16667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Click “Open” button on the row you want to view the document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56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3383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029613"/>
            <a:ext cx="7886700" cy="5147350"/>
          </a:xfrm>
        </p:spPr>
        <p:txBody>
          <a:bodyPr/>
          <a:lstStyle/>
          <a:p>
            <a:r>
              <a:rPr lang="en-US" dirty="0" smtClean="0"/>
              <a:t>Click “Add” button to register new document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“Browser” button to chose the document file you want to save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28649" y="1371600"/>
            <a:ext cx="4719835" cy="3476710"/>
            <a:chOff x="767889" y="1864933"/>
            <a:chExt cx="4719835" cy="34767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889" y="1864933"/>
              <a:ext cx="4719835" cy="347671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629403" y="3107094"/>
              <a:ext cx="485397" cy="2133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55164"/>
            <a:ext cx="4255268" cy="27351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39111" y="3496600"/>
            <a:ext cx="369600" cy="179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2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334194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solidFill>
                  <a:schemeClr val="accent6"/>
                </a:solidFill>
              </a:rPr>
              <a:t>Ⅱ.1.2 Document Management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029613"/>
            <a:ext cx="7886700" cy="514735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Then input the information in Add form and click “OK”, the saving folder will be showed and </a:t>
            </a:r>
            <a:r>
              <a:rPr lang="en-US" dirty="0" smtClean="0"/>
              <a:t>the document file will be auto saved in that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2748444"/>
            <a:ext cx="4088849" cy="2950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" y="2006031"/>
            <a:ext cx="4255268" cy="273513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159191" y="3052301"/>
            <a:ext cx="400702" cy="176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95296" y="4274663"/>
            <a:ext cx="485397" cy="287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1066415">
            <a:off x="2274073" y="4192769"/>
            <a:ext cx="2584556" cy="84496"/>
          </a:xfrm>
          <a:prstGeom prst="rightArrow">
            <a:avLst>
              <a:gd name="adj1" fmla="val 50000"/>
              <a:gd name="adj2" fmla="val 21836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83294" y="292415"/>
            <a:ext cx="8122974" cy="50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ja-JP" sz="2300" b="1" kern="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en-US" altLang="ja-JP" sz="2300" b="1" kern="0" dirty="0" smtClean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CVP </a:t>
            </a:r>
            <a:r>
              <a:rPr lang="en-US" altLang="ja-JP" sz="2300" b="1" kern="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sz="2300" b="1" kern="0" dirty="0" smtClean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roduction </a:t>
            </a:r>
            <a:r>
              <a:rPr lang="en-US" altLang="ja-JP" sz="2300" b="1" kern="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</a:t>
            </a:r>
            <a:r>
              <a:rPr lang="en-US" altLang="ja-JP" sz="2300" b="1" kern="0" dirty="0" smtClean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anagement </a:t>
            </a:r>
            <a:r>
              <a:rPr lang="en-US" altLang="ja-JP" sz="2300" b="1" kern="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</a:t>
            </a:r>
            <a:r>
              <a:rPr lang="en-US" altLang="ja-JP" sz="2300" b="1" kern="0" dirty="0" smtClean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ystem (NPMS)</a:t>
            </a:r>
            <a:endParaRPr lang="en-US" altLang="ja-JP" sz="2300" b="1" kern="0" dirty="0">
              <a:solidFill>
                <a:srgbClr val="009B4A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 bwMode="auto">
          <a:xfrm>
            <a:off x="261257" y="991603"/>
            <a:ext cx="8882743" cy="534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spcBef>
                <a:spcPct val="20000"/>
              </a:spcBef>
              <a:defRPr/>
            </a:pP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Purpose: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Improve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yield of base plate production process (quality improvement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).</a:t>
            </a:r>
          </a:p>
          <a:p>
            <a:pPr lvl="0" eaLnBrk="0" hangingPunct="0">
              <a:spcBef>
                <a:spcPct val="20000"/>
              </a:spcBef>
              <a:defRPr/>
            </a:pP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	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Standard equipment management and document management.</a:t>
            </a:r>
          </a:p>
          <a:p>
            <a:pPr lvl="0" eaLnBrk="0" hangingPunct="0">
              <a:spcBef>
                <a:spcPct val="20000"/>
              </a:spcBef>
              <a:defRPr/>
            </a:pP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	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Follow up online machines working status</a:t>
            </a:r>
          </a:p>
          <a:p>
            <a:pPr lvl="0" eaLnBrk="0" hangingPunct="0">
              <a:spcBef>
                <a:spcPct val="20000"/>
              </a:spcBef>
              <a:defRPr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main function of the system:</a:t>
            </a:r>
          </a:p>
          <a:p>
            <a:pPr marL="342900" lvl="0" indent="-342900" eaLnBrk="0" hangingPunct="0">
              <a:spcBef>
                <a:spcPct val="20000"/>
              </a:spcBef>
              <a:buAutoNum type="arabicPeriod"/>
              <a:defRPr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Drawing maintenance: Record the saving location of drawing and easy to access or open the drawing</a:t>
            </a:r>
          </a:p>
          <a:p>
            <a:pPr marL="342900" indent="-342900" eaLnBrk="0" hangingPunct="0">
              <a:spcBef>
                <a:spcPct val="20000"/>
              </a:spcBef>
              <a:buFontTx/>
              <a:buAutoNum type="arabicPeriod"/>
              <a:defRPr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Document management: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Record the saving location of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document and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easy to access or open the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document. In future, we will combine it with ISO system to create ISO electronics (online) without using papers.</a:t>
            </a:r>
          </a:p>
          <a:p>
            <a:pPr marL="342900" indent="-342900" eaLnBrk="0" hangingPunct="0">
              <a:spcBef>
                <a:spcPct val="20000"/>
              </a:spcBef>
              <a:buFontTx/>
              <a:buAutoNum type="arabicPeriod"/>
              <a:defRPr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Machine working status: Follow up the status of machines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o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 production line by user. In future, it will be used in monitor room to view online the machines status</a:t>
            </a:r>
          </a:p>
          <a:p>
            <a:pPr marL="342900" indent="-342900" eaLnBrk="0" hangingPunct="0">
              <a:spcBef>
                <a:spcPct val="20000"/>
              </a:spcBef>
              <a:buFontTx/>
              <a:buAutoNum type="arabicPeriod"/>
              <a:defRPr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Account Equipment Management: Control the position, status, life, depreciation,...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o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 equipment in ware house or production line</a:t>
            </a:r>
            <a:endParaRPr lang="en-US" altLang="ja-JP" sz="1800" kern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63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179512" y="921494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applied in 5 section in NCVP (ST, TD, SP, Cutting, Mold section with 250 machines).</a:t>
            </a:r>
          </a:p>
          <a:p>
            <a:r>
              <a:rPr kumimoji="1"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Function: Showing auto </a:t>
            </a:r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</a:t>
            </a:r>
            <a:r>
              <a:rPr kumimoji="1"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status and comments. (Timer &gt;21 second)</a:t>
            </a:r>
          </a:p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Showing light machine status in software. Connecting by hardware (FM 2.4G)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</a:rPr>
              <a:t>Ⅱ.2.1 Working machine status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36" y="2005806"/>
            <a:ext cx="3772149" cy="23750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51" y="2005806"/>
            <a:ext cx="4020229" cy="2375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9" y="4887502"/>
            <a:ext cx="3403660" cy="1861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073" y="4380856"/>
            <a:ext cx="2339407" cy="2367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83828" y="5579573"/>
            <a:ext cx="1365556" cy="9729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37" y="4698004"/>
            <a:ext cx="972935" cy="685257"/>
          </a:xfrm>
          <a:prstGeom prst="rect">
            <a:avLst/>
          </a:prstGeom>
        </p:spPr>
      </p:pic>
      <p:cxnSp>
        <p:nvCxnSpPr>
          <p:cNvPr id="22" name="直線矢印コネクタ 12"/>
          <p:cNvCxnSpPr>
            <a:stCxn id="3" idx="2"/>
            <a:endCxn id="17" idx="0"/>
          </p:cNvCxnSpPr>
          <p:nvPr/>
        </p:nvCxnSpPr>
        <p:spPr>
          <a:xfrm>
            <a:off x="2310611" y="4380855"/>
            <a:ext cx="13648" cy="5066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 bwMode="auto">
          <a:xfrm>
            <a:off x="5308980" y="4698004"/>
            <a:ext cx="1059850" cy="685257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6089" y="6066040"/>
            <a:ext cx="989998" cy="661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507" y="4464672"/>
            <a:ext cx="1595582" cy="4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sp>
        <p:nvSpPr>
          <p:cNvPr id="5" name="テキスト ボックス 10"/>
          <p:cNvSpPr txBox="1"/>
          <p:nvPr/>
        </p:nvSpPr>
        <p:spPr>
          <a:xfrm>
            <a:off x="179512" y="921494"/>
            <a:ext cx="8964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b="1" i="1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Equipment Management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using for follow all equipment in the company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about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their position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, price, life 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cycle and depreciation.</a:t>
            </a:r>
          </a:p>
          <a:p>
            <a:endParaRPr lang="en-US" altLang="ja-JP" sz="1800" b="1" i="1" kern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information will be linked with each section and accounting can show and follow the data without asking everyone like the way before.</a:t>
            </a:r>
          </a:p>
          <a:p>
            <a:endParaRPr lang="en-US" altLang="ja-JP" sz="1800" kern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Depreciation will be calculate for each section and send the information to account department by </a:t>
            </a:r>
            <a:r>
              <a:rPr lang="en-US" altLang="ja-JP" sz="1800" kern="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NidecMES</a:t>
            </a:r>
            <a:endParaRPr lang="en-US" altLang="ja-JP" sz="1800" kern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57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179512" y="921494"/>
            <a:ext cx="896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Equipment </a:t>
            </a:r>
            <a:r>
              <a:rPr lang="en-US" altLang="ja-JP" sz="1800" kern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Management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:</a:t>
            </a:r>
          </a:p>
          <a:p>
            <a:r>
              <a:rPr lang="en-US" altLang="ja-JP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Function:</a:t>
            </a:r>
          </a:p>
          <a:p>
            <a:pPr marL="285750" indent="-285750">
              <a:buFontTx/>
              <a:buChar char="-"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Equipment cost </a:t>
            </a:r>
            <a:r>
              <a:rPr lang="en-US" altLang="ja-JP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</a:t>
            </a:r>
            <a:r>
              <a:rPr lang="en-US" altLang="ja-JP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anagement (add, update, cost, and account report form </a:t>
            </a:r>
          </a:p>
          <a:p>
            <a:pPr marL="285750" indent="-285750">
              <a:buFontTx/>
              <a:buChar char="-"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Check in- out person using.</a:t>
            </a:r>
          </a:p>
          <a:p>
            <a:pPr marL="285750" indent="-285750">
              <a:buFontTx/>
              <a:buChar char="-"/>
            </a:pP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Using: warehouse, section, account room.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244556"/>
            <a:ext cx="8152115" cy="2409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05" y="2595010"/>
            <a:ext cx="1861671" cy="1619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12609" y="2864028"/>
            <a:ext cx="1597884" cy="1163172"/>
          </a:xfrm>
          <a:prstGeom prst="rect">
            <a:avLst/>
          </a:prstGeom>
          <a:ln w="25400">
            <a:solidFill>
              <a:srgbClr val="0099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91066" y="2751942"/>
            <a:ext cx="1588544" cy="1492577"/>
          </a:xfrm>
          <a:prstGeom prst="rect">
            <a:avLst/>
          </a:prstGeom>
          <a:ln w="25400">
            <a:solidFill>
              <a:srgbClr val="009900"/>
            </a:solidFill>
          </a:ln>
        </p:spPr>
      </p:pic>
      <p:sp>
        <p:nvSpPr>
          <p:cNvPr id="12" name="Right Arrow 11"/>
          <p:cNvSpPr/>
          <p:nvPr/>
        </p:nvSpPr>
        <p:spPr>
          <a:xfrm rot="10800000">
            <a:off x="6315841" y="3258612"/>
            <a:ext cx="523207" cy="374005"/>
          </a:xfrm>
          <a:prstGeom prst="rightArrow">
            <a:avLst>
              <a:gd name="adj1" fmla="val 50000"/>
              <a:gd name="adj2" fmla="val 468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4" y="2595010"/>
            <a:ext cx="2207383" cy="162014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1200133" y="4262804"/>
            <a:ext cx="523207" cy="374005"/>
          </a:xfrm>
          <a:prstGeom prst="rightArrow">
            <a:avLst>
              <a:gd name="adj1" fmla="val 50000"/>
              <a:gd name="adj2" fmla="val 468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4595406" y="3258611"/>
            <a:ext cx="523207" cy="374005"/>
          </a:xfrm>
          <a:prstGeom prst="rightArrow">
            <a:avLst>
              <a:gd name="adj1" fmla="val 50000"/>
              <a:gd name="adj2" fmla="val 468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00000">
            <a:off x="2817872" y="4156217"/>
            <a:ext cx="523207" cy="374005"/>
          </a:xfrm>
          <a:prstGeom prst="rightArrow">
            <a:avLst>
              <a:gd name="adj1" fmla="val 50000"/>
              <a:gd name="adj2" fmla="val 468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3324460" y="4223242"/>
            <a:ext cx="523207" cy="374005"/>
          </a:xfrm>
          <a:prstGeom prst="rightArrow">
            <a:avLst>
              <a:gd name="adj1" fmla="val 50000"/>
              <a:gd name="adj2" fmla="val 468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179512" y="921494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Local Master:</a:t>
            </a:r>
          </a:p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All equipment information: Rank, Barcode, Acquisition Cost, Account Code,</a:t>
            </a:r>
          </a:p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Detail location, </a:t>
            </a:r>
            <a:r>
              <a:rPr lang="en-US" altLang="ja-JP" sz="1800" kern="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Dept</a:t>
            </a:r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location…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293" y="1894143"/>
            <a:ext cx="9104707" cy="4413321"/>
            <a:chOff x="39293" y="1894143"/>
            <a:chExt cx="9104707" cy="44133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5072" y="4780253"/>
              <a:ext cx="2225696" cy="152720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3640" y="4200595"/>
              <a:ext cx="1097981" cy="457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200" y="2075529"/>
              <a:ext cx="1842410" cy="10256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1851" y="2718699"/>
              <a:ext cx="2695614" cy="1485900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12928467">
              <a:off x="2925218" y="2680647"/>
              <a:ext cx="437616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4235485">
              <a:off x="5255890" y="4476087"/>
              <a:ext cx="1196214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5381" y="5135178"/>
              <a:ext cx="1935852" cy="11722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0200" y="3411026"/>
              <a:ext cx="1842410" cy="10105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8686" y="4769994"/>
              <a:ext cx="1926756" cy="146713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5381" y="3541234"/>
              <a:ext cx="1935852" cy="125573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5382" y="1894143"/>
              <a:ext cx="1935852" cy="1388469"/>
            </a:xfrm>
            <a:prstGeom prst="rect">
              <a:avLst/>
            </a:prstGeom>
          </p:spPr>
        </p:pic>
        <p:sp>
          <p:nvSpPr>
            <p:cNvPr id="23" name="Right Arrow 22"/>
            <p:cNvSpPr/>
            <p:nvPr/>
          </p:nvSpPr>
          <p:spPr>
            <a:xfrm rot="18946663">
              <a:off x="5720210" y="2631779"/>
              <a:ext cx="523207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 rot="7162467">
              <a:off x="2634576" y="4319117"/>
              <a:ext cx="1109372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 rot="8163763">
              <a:off x="2856879" y="3425407"/>
              <a:ext cx="523207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392853">
              <a:off x="5739819" y="3418057"/>
              <a:ext cx="523207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ular Callout 26"/>
            <p:cNvSpPr/>
            <p:nvPr/>
          </p:nvSpPr>
          <p:spPr bwMode="auto">
            <a:xfrm>
              <a:off x="67076" y="1967882"/>
              <a:ext cx="936991" cy="1040898"/>
            </a:xfrm>
            <a:prstGeom prst="wedgeRoundRectCallout">
              <a:avLst>
                <a:gd name="adj1" fmla="val 80133"/>
                <a:gd name="adj2" fmla="val -638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Barcode, cost, date input..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8" name="Rounded Rectangular Callout 27"/>
            <p:cNvSpPr/>
            <p:nvPr/>
          </p:nvSpPr>
          <p:spPr bwMode="auto">
            <a:xfrm>
              <a:off x="98800" y="3413759"/>
              <a:ext cx="936991" cy="1040898"/>
            </a:xfrm>
            <a:prstGeom prst="wedgeRoundRectCallout">
              <a:avLst>
                <a:gd name="adj1" fmla="val 80133"/>
                <a:gd name="adj2" fmla="val -638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Status: can use, working, NG..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29" name="Rounded Rectangular Callout 28"/>
            <p:cNvSpPr/>
            <p:nvPr/>
          </p:nvSpPr>
          <p:spPr bwMode="auto">
            <a:xfrm>
              <a:off x="39293" y="5000437"/>
              <a:ext cx="936991" cy="1040898"/>
            </a:xfrm>
            <a:prstGeom prst="wedgeRoundRectCallout">
              <a:avLst>
                <a:gd name="adj1" fmla="val 80133"/>
                <a:gd name="adj2" fmla="val -638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User ID 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0" name="Rounded Rectangular Callout 29"/>
            <p:cNvSpPr/>
            <p:nvPr/>
          </p:nvSpPr>
          <p:spPr bwMode="auto">
            <a:xfrm>
              <a:off x="8207009" y="1928654"/>
              <a:ext cx="936991" cy="1040898"/>
            </a:xfrm>
            <a:prstGeom prst="wedgeRoundRectCallout">
              <a:avLst>
                <a:gd name="adj1" fmla="val -72805"/>
                <a:gd name="adj2" fmla="val 13279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Account code: Office, Machine..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1" name="Rounded Rectangular Callout 30"/>
            <p:cNvSpPr/>
            <p:nvPr/>
          </p:nvSpPr>
          <p:spPr bwMode="auto">
            <a:xfrm>
              <a:off x="8207008" y="3622191"/>
              <a:ext cx="936991" cy="1040898"/>
            </a:xfrm>
            <a:prstGeom prst="wedgeRoundRectCallout">
              <a:avLst>
                <a:gd name="adj1" fmla="val -72805"/>
                <a:gd name="adj2" fmla="val -1294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Dept. selection….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2" name="Rounded Rectangular Callout 31"/>
            <p:cNvSpPr/>
            <p:nvPr/>
          </p:nvSpPr>
          <p:spPr bwMode="auto">
            <a:xfrm>
              <a:off x="8207008" y="5135178"/>
              <a:ext cx="936991" cy="1040898"/>
            </a:xfrm>
            <a:prstGeom prst="wedgeRoundRectCallout">
              <a:avLst>
                <a:gd name="adj1" fmla="val -72805"/>
                <a:gd name="adj2" fmla="val -1294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Shelt</a:t>
              </a:r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, pallet no….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 rot="5400000">
              <a:off x="4101800" y="4545222"/>
              <a:ext cx="523207" cy="374005"/>
            </a:xfrm>
            <a:prstGeom prst="rightArrow">
              <a:avLst>
                <a:gd name="adj1" fmla="val 50000"/>
                <a:gd name="adj2" fmla="val 46859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8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179512" y="921494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kern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ruler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8" y="1457511"/>
            <a:ext cx="3894979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22" y="1290826"/>
            <a:ext cx="4162567" cy="3643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4072"/>
          <a:stretch/>
        </p:blipFill>
        <p:spPr>
          <a:xfrm rot="5400000">
            <a:off x="1232859" y="4061305"/>
            <a:ext cx="1839324" cy="3584987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 bwMode="auto">
          <a:xfrm>
            <a:off x="4255007" y="5437343"/>
            <a:ext cx="2200384" cy="1040898"/>
          </a:xfrm>
          <a:prstGeom prst="wedgeRoundRectCallout">
            <a:avLst>
              <a:gd name="adj1" fmla="val -72805"/>
              <a:gd name="adj2" fmla="val -12944"/>
              <a:gd name="adj3" fmla="val 16667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Barcode example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1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8715" y="973445"/>
            <a:ext cx="6148386" cy="5309322"/>
            <a:chOff x="0" y="0"/>
            <a:chExt cx="9610725" cy="7856393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8100" y="0"/>
              <a:ext cx="3895725" cy="1756063"/>
              <a:chOff x="38100" y="0"/>
              <a:chExt cx="3895238" cy="1761905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" y="0"/>
                <a:ext cx="3895238" cy="1761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ounded Rectangular Callout 27"/>
              <p:cNvSpPr/>
              <p:nvPr/>
            </p:nvSpPr>
            <p:spPr>
              <a:xfrm>
                <a:off x="38100" y="1108295"/>
                <a:ext cx="933333" cy="416796"/>
              </a:xfrm>
              <a:prstGeom prst="wedgeRoundRectCallout">
                <a:avLst>
                  <a:gd name="adj1" fmla="val 64352"/>
                  <a:gd name="adj2" fmla="val 56440"/>
                  <a:gd name="adj3" fmla="val 1666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Click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6195" y="1278802"/>
                <a:ext cx="866667" cy="35048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7" name="Down Arrow 6"/>
            <p:cNvSpPr/>
            <p:nvPr/>
          </p:nvSpPr>
          <p:spPr>
            <a:xfrm>
              <a:off x="1247775" y="1675534"/>
              <a:ext cx="467591" cy="53686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0" y="2266084"/>
              <a:ext cx="9610725" cy="5590309"/>
              <a:chOff x="0" y="2266084"/>
              <a:chExt cx="9609524" cy="559047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266084"/>
                <a:ext cx="9609524" cy="5590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52381" y="3683114"/>
                <a:ext cx="1504762" cy="2620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52381" y="4042225"/>
                <a:ext cx="1504762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52381" y="4362512"/>
                <a:ext cx="1504762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52381" y="4731329"/>
                <a:ext cx="1504762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09524" y="3663703"/>
                <a:ext cx="1504762" cy="2620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09524" y="4022813"/>
                <a:ext cx="1504762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409524" y="4333395"/>
                <a:ext cx="1504762" cy="2620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400000" y="4711917"/>
                <a:ext cx="1514286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638095" y="3683114"/>
                <a:ext cx="1504762" cy="252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095" y="4042225"/>
                <a:ext cx="1504762" cy="24264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38095" y="4352807"/>
                <a:ext cx="1504762" cy="2620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304762" y="3634586"/>
                <a:ext cx="1219048" cy="30087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304762" y="4003402"/>
                <a:ext cx="1219048" cy="28146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304762" y="4313984"/>
                <a:ext cx="1219048" cy="29117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9524" y="6391001"/>
                <a:ext cx="8714286" cy="66969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00000" y="7186868"/>
                <a:ext cx="1114286" cy="4852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Rounded Rectangular Callout 25"/>
              <p:cNvSpPr/>
              <p:nvPr/>
            </p:nvSpPr>
            <p:spPr>
              <a:xfrm>
                <a:off x="1715153" y="7148044"/>
                <a:ext cx="1122943" cy="417345"/>
              </a:xfrm>
              <a:prstGeom prst="wedgeRoundRectCallout">
                <a:avLst>
                  <a:gd name="adj1" fmla="val 104777"/>
                  <a:gd name="adj2" fmla="val 48107"/>
                  <a:gd name="adj3" fmla="val 1666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Click</a:t>
                </a:r>
              </a:p>
            </p:txBody>
          </p:sp>
        </p:grpSp>
      </p:grpSp>
      <p:sp>
        <p:nvSpPr>
          <p:cNvPr id="30" name="TextBox 51"/>
          <p:cNvSpPr txBox="1"/>
          <p:nvPr/>
        </p:nvSpPr>
        <p:spPr>
          <a:xfrm>
            <a:off x="3359091" y="973445"/>
            <a:ext cx="5403909" cy="14530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Click 'Add' to open form Add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Input items: User Code, Asset Code, User  Name, No, Rank Code, Account Code, Section Code,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Unit, Location, Start Depreciation, end Depreciation,  Comment then click "OK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  <p:sp>
        <p:nvSpPr>
          <p:cNvPr id="5" name="テキスト ボックス 10"/>
          <p:cNvSpPr txBox="1"/>
          <p:nvPr/>
        </p:nvSpPr>
        <p:spPr>
          <a:xfrm>
            <a:off x="281236" y="921494"/>
            <a:ext cx="886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Input value in items: Asset Code, Rank Code, Asset Type, Account Code, Section Code, Invoice No, Asset Model, Location, Asset Name then click Search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0525" y="1863100"/>
            <a:ext cx="8209171" cy="2513087"/>
            <a:chOff x="290282" y="0"/>
            <a:chExt cx="13437082" cy="33714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64" y="0"/>
              <a:ext cx="13000000" cy="337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290282" y="1252411"/>
              <a:ext cx="12389192" cy="1226858"/>
              <a:chOff x="290282" y="1252411"/>
              <a:chExt cx="12389192" cy="122685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657572" y="1252411"/>
                <a:ext cx="1514677" cy="32869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57572" y="1672399"/>
                <a:ext cx="1514677" cy="32530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924826" y="1255800"/>
                <a:ext cx="1505153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924826" y="1669010"/>
                <a:ext cx="1505153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430236" y="1258416"/>
                <a:ext cx="1505152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430236" y="1671627"/>
                <a:ext cx="1505153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802279" y="1258416"/>
                <a:ext cx="1505152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802279" y="1671627"/>
                <a:ext cx="1505153" cy="3286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164797" y="1258416"/>
                <a:ext cx="1514677" cy="32268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164798" y="1662237"/>
                <a:ext cx="1514676" cy="33546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71680" y="2113013"/>
                <a:ext cx="809733" cy="36625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Rounded Rectangular Callout 19"/>
              <p:cNvSpPr/>
              <p:nvPr/>
            </p:nvSpPr>
            <p:spPr>
              <a:xfrm>
                <a:off x="290282" y="1461819"/>
                <a:ext cx="1122543" cy="435197"/>
              </a:xfrm>
              <a:prstGeom prst="wedgeRoundRectCallout">
                <a:avLst>
                  <a:gd name="adj1" fmla="val 46890"/>
                  <a:gd name="adj2" fmla="val 101518"/>
                  <a:gd name="adj3" fmla="val 16667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Click</a:t>
                </a:r>
              </a:p>
            </p:txBody>
          </p:sp>
        </p:grpSp>
      </p:grpSp>
      <p:sp>
        <p:nvSpPr>
          <p:cNvPr id="21" name="テキスト ボックス 10"/>
          <p:cNvSpPr txBox="1"/>
          <p:nvPr/>
        </p:nvSpPr>
        <p:spPr>
          <a:xfrm>
            <a:off x="281236" y="4588914"/>
            <a:ext cx="8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When the equipment’s location is updated in each department by the person in charge, 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equipment’s location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will be updated in the account list and they can view and manage them without finding one by one.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00286" y="1864618"/>
            <a:ext cx="8420100" cy="1914525"/>
            <a:chOff x="0" y="0"/>
            <a:chExt cx="8428571" cy="19186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955"/>
              <a:ext cx="8428571" cy="1866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ular Callout 5"/>
            <p:cNvSpPr/>
            <p:nvPr/>
          </p:nvSpPr>
          <p:spPr>
            <a:xfrm>
              <a:off x="3117809" y="0"/>
              <a:ext cx="810440" cy="413820"/>
            </a:xfrm>
            <a:prstGeom prst="wedgeRoundRectCallout">
              <a:avLst>
                <a:gd name="adj1" fmla="val 64352"/>
                <a:gd name="adj2" fmla="val 56440"/>
                <a:gd name="adj3" fmla="val 16667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</a:rPr>
                <a:t>Click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33128" y="169290"/>
              <a:ext cx="867647" cy="3479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00286" y="3928105"/>
            <a:ext cx="8410575" cy="2339687"/>
            <a:chOff x="0" y="0"/>
            <a:chExt cx="8416636" cy="23376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954"/>
              <a:ext cx="8416636" cy="228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ular Callout 9"/>
            <p:cNvSpPr/>
            <p:nvPr/>
          </p:nvSpPr>
          <p:spPr>
            <a:xfrm>
              <a:off x="6424476" y="0"/>
              <a:ext cx="810208" cy="414748"/>
            </a:xfrm>
            <a:prstGeom prst="wedgeRoundRectCallout">
              <a:avLst>
                <a:gd name="adj1" fmla="val -76073"/>
                <a:gd name="adj2" fmla="val 64773"/>
                <a:gd name="adj3" fmla="val 16667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</a:rPr>
                <a:t>Click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85503" y="188522"/>
              <a:ext cx="867400" cy="3487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43"/>
          <p:cNvSpPr txBox="1"/>
          <p:nvPr/>
        </p:nvSpPr>
        <p:spPr>
          <a:xfrm>
            <a:off x="456333" y="877482"/>
            <a:ext cx="8154267" cy="103898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Click Account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Depr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 or Rank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Depr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 to show items: 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Acquisition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Cost, Current Depreciation, Month Depreciation, Net Book by Account Name</a:t>
            </a:r>
          </a:p>
        </p:txBody>
      </p:sp>
      <p:sp>
        <p:nvSpPr>
          <p:cNvPr id="13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Ⅱ.2.2 </a:t>
            </a:r>
            <a:r>
              <a:rPr lang="en-US" altLang="ja-JP" dirty="0"/>
              <a:t>Equipment Management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8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52685" y="942886"/>
            <a:ext cx="8300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Production Controller support the user check and export </a:t>
            </a:r>
            <a:r>
              <a:rPr lang="en-US" sz="1600" dirty="0" smtClean="0"/>
              <a:t>production data </a:t>
            </a:r>
            <a:r>
              <a:rPr lang="en-US" sz="1600" dirty="0"/>
              <a:t>safely and security</a:t>
            </a:r>
            <a:r>
              <a:rPr lang="en-US" sz="1600" dirty="0" smtClean="0"/>
              <a:t>. Follow the </a:t>
            </a:r>
            <a:r>
              <a:rPr lang="en-US" sz="1600" dirty="0" err="1" smtClean="0"/>
              <a:t>qty</a:t>
            </a:r>
            <a:r>
              <a:rPr lang="en-US" sz="1600" dirty="0" smtClean="0"/>
              <a:t> INPUT, OUTPUT and NG in </a:t>
            </a:r>
            <a:r>
              <a:rPr lang="en-US" sz="1600" dirty="0"/>
              <a:t>line production. </a:t>
            </a:r>
            <a:r>
              <a:rPr lang="en-US" sz="1600" dirty="0" smtClean="0"/>
              <a:t>It is also support </a:t>
            </a:r>
            <a:r>
              <a:rPr lang="en-US" sz="1600" dirty="0"/>
              <a:t>search and  drawing the </a:t>
            </a:r>
            <a:r>
              <a:rPr lang="en-US" sz="1600" dirty="0" smtClean="0"/>
              <a:t>follow </a:t>
            </a:r>
            <a:r>
              <a:rPr lang="en-US" sz="1600" dirty="0"/>
              <a:t>chart </a:t>
            </a:r>
            <a:r>
              <a:rPr lang="en-US" sz="1600" dirty="0" smtClean="0"/>
              <a:t>standard </a:t>
            </a:r>
            <a:r>
              <a:rPr lang="en-US" sz="1600" dirty="0"/>
              <a:t>condition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6008" y="1773883"/>
            <a:ext cx="6774142" cy="2720637"/>
            <a:chOff x="0" y="0"/>
            <a:chExt cx="6828571" cy="27047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28571" cy="2704762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20424" y="1468831"/>
              <a:ext cx="1310254" cy="457791"/>
            </a:xfrm>
            <a:prstGeom prst="ellipse">
              <a:avLst/>
            </a:prstGeom>
            <a:noFill/>
            <a:ln w="38100"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>
                  <a:solidFill>
                    <a:srgbClr val="FF0000"/>
                  </a:solidFill>
                </a:rPr>
                <a:t>1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931157" y="439437"/>
              <a:ext cx="1310254" cy="479475"/>
              <a:chOff x="2931157" y="439437"/>
              <a:chExt cx="1455964" cy="54156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931157" y="439437"/>
                <a:ext cx="1455964" cy="517072"/>
              </a:xfrm>
              <a:prstGeom prst="ellipse">
                <a:avLst/>
              </a:prstGeom>
              <a:noFill/>
              <a:ln w="38100"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5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35"/>
              <p:cNvSpPr txBox="1"/>
              <p:nvPr/>
            </p:nvSpPr>
            <p:spPr>
              <a:xfrm>
                <a:off x="3513542" y="654429"/>
                <a:ext cx="326571" cy="3265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1758584" y="2038825"/>
              <a:ext cx="2326622" cy="655392"/>
            </a:xfrm>
            <a:prstGeom prst="ellipse">
              <a:avLst/>
            </a:prstGeom>
            <a:noFill/>
            <a:ln w="38100"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>
                  <a:solidFill>
                    <a:srgbClr val="FF0000"/>
                  </a:solidFill>
                </a:rPr>
                <a:t>3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6" y="5095448"/>
            <a:ext cx="7655807" cy="14498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2684" y="4661723"/>
            <a:ext cx="8300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</a:t>
            </a:r>
            <a:r>
              <a:rPr lang="en-US" sz="1600" dirty="0" smtClean="0"/>
              <a:t>interface of Production Controller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45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63481" y="1740688"/>
            <a:ext cx="8673343" cy="1859861"/>
            <a:chOff x="16630" y="3082019"/>
            <a:chExt cx="13933413" cy="3214112"/>
          </a:xfrm>
          <a:noFill/>
        </p:grpSpPr>
        <p:grpSp>
          <p:nvGrpSpPr>
            <p:cNvPr id="9" name="Group 8"/>
            <p:cNvGrpSpPr/>
            <p:nvPr/>
          </p:nvGrpSpPr>
          <p:grpSpPr>
            <a:xfrm>
              <a:off x="16630" y="3082019"/>
              <a:ext cx="13933413" cy="3214112"/>
              <a:chOff x="16630" y="3082019"/>
              <a:chExt cx="13933413" cy="3214112"/>
            </a:xfrm>
            <a:grpFill/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30" y="3082019"/>
                <a:ext cx="12581312" cy="2544535"/>
              </a:xfrm>
              <a:prstGeom prst="rect">
                <a:avLst/>
              </a:prstGeom>
              <a:grpFill/>
              <a:ln>
                <a:solidFill>
                  <a:srgbClr val="92D050"/>
                </a:solidFill>
              </a:ln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81000" y="3571874"/>
                <a:ext cx="13569043" cy="2724257"/>
                <a:chOff x="381000" y="3571873"/>
                <a:chExt cx="13569043" cy="2596955"/>
              </a:xfrm>
              <a:grpFill/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81000" y="3571873"/>
                  <a:ext cx="13569043" cy="1749732"/>
                  <a:chOff x="381000" y="3571873"/>
                  <a:chExt cx="13569043" cy="1749732"/>
                </a:xfrm>
                <a:grpFill/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381000" y="3571873"/>
                    <a:ext cx="12219214" cy="1749732"/>
                  </a:xfrm>
                  <a:prstGeom prst="rect">
                    <a:avLst/>
                  </a:prstGeom>
                  <a:grpFill/>
                  <a:ln w="38100">
                    <a:solidFill>
                      <a:srgbClr val="92D050"/>
                    </a:solidFill>
                    <a:prstDash val="dash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en-US" sz="1100"/>
                  </a:p>
                </p:txBody>
              </p:sp>
              <p:sp>
                <p:nvSpPr>
                  <p:cNvPr id="19" name="Rounded Rectangular Callout 18"/>
                  <p:cNvSpPr/>
                  <p:nvPr/>
                </p:nvSpPr>
                <p:spPr>
                  <a:xfrm>
                    <a:off x="12788862" y="4317723"/>
                    <a:ext cx="1161181" cy="665994"/>
                  </a:xfrm>
                  <a:prstGeom prst="wedgeRoundRectCallout">
                    <a:avLst>
                      <a:gd name="adj1" fmla="val -93094"/>
                      <a:gd name="adj2" fmla="val -56634"/>
                      <a:gd name="adj3" fmla="val 16667"/>
                    </a:avLst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sz="1400" dirty="0">
                        <a:solidFill>
                          <a:schemeClr val="tx1"/>
                        </a:solidFill>
                      </a:rPr>
                      <a:t>Table</a:t>
                    </a:r>
                    <a:r>
                      <a:rPr lang="en-US" sz="1400" baseline="0" dirty="0">
                        <a:solidFill>
                          <a:schemeClr val="tx1"/>
                        </a:solidFill>
                      </a:rPr>
                      <a:t> info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" name="Rounded Rectangular Callout 13"/>
                <p:cNvSpPr/>
                <p:nvPr/>
              </p:nvSpPr>
              <p:spPr>
                <a:xfrm>
                  <a:off x="8899072" y="5472553"/>
                  <a:ext cx="1463042" cy="696275"/>
                </a:xfrm>
                <a:prstGeom prst="wedgeRoundRectCallout">
                  <a:avLst>
                    <a:gd name="adj1" fmla="val 14740"/>
                    <a:gd name="adj2" fmla="val -178862"/>
                    <a:gd name="adj3" fmla="val 16667"/>
                  </a:avLst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Double click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505451" y="3573176"/>
                  <a:ext cx="631370" cy="1755322"/>
                </a:xfrm>
                <a:prstGeom prst="rect">
                  <a:avLst/>
                </a:prstGeom>
                <a:grpFill/>
                <a:ln w="38100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004955" y="3589508"/>
                  <a:ext cx="506187" cy="1720521"/>
                </a:xfrm>
                <a:prstGeom prst="rect">
                  <a:avLst/>
                </a:prstGeom>
                <a:grpFill/>
                <a:ln w="38100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194222" y="3577776"/>
                  <a:ext cx="527956" cy="1755322"/>
                </a:xfrm>
                <a:prstGeom prst="rect">
                  <a:avLst/>
                </a:prstGeom>
                <a:grpFill/>
                <a:ln w="38100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9568846" y="3585483"/>
              <a:ext cx="473226" cy="1841368"/>
            </a:xfrm>
            <a:prstGeom prst="rect">
              <a:avLst/>
            </a:prstGeom>
            <a:grp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5905" y="4410483"/>
            <a:ext cx="8810919" cy="1920735"/>
            <a:chOff x="0" y="0"/>
            <a:chExt cx="14028964" cy="2612570"/>
          </a:xfrm>
          <a:noFill/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33333" cy="260952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  <p:sp>
          <p:nvSpPr>
            <p:cNvPr id="36" name="Rounded Rectangular Callout 35"/>
            <p:cNvSpPr/>
            <p:nvPr/>
          </p:nvSpPr>
          <p:spPr>
            <a:xfrm>
              <a:off x="12382498" y="693964"/>
              <a:ext cx="1646466" cy="1589844"/>
            </a:xfrm>
            <a:prstGeom prst="wedgeRoundRectCallout">
              <a:avLst>
                <a:gd name="adj1" fmla="val -90677"/>
                <a:gd name="adj2" fmla="val -26162"/>
                <a:gd name="adj3" fmla="val 16667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Table</a:t>
              </a:r>
              <a:r>
                <a:rPr lang="en-US" sz="1400" baseline="0" dirty="0">
                  <a:solidFill>
                    <a:schemeClr val="tx1"/>
                  </a:solidFill>
                </a:rPr>
                <a:t> info detail data of process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000" y="693964"/>
              <a:ext cx="11742964" cy="1918606"/>
            </a:xfrm>
            <a:prstGeom prst="rect">
              <a:avLst/>
            </a:prstGeom>
            <a:grp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13088" y="881268"/>
            <a:ext cx="7782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Double click on column process in table info to view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detail.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Ex: double click on column 'RA' in a row with time is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2018/04/09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detail data of process RA in 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2018/04/09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will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be show like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bellow</a:t>
            </a:r>
            <a:endParaRPr lang="en-US" sz="16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6550" y="3680909"/>
            <a:ext cx="77820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The detail information is showed in the below table</a:t>
            </a:r>
            <a:endParaRPr lang="en-US" sz="16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5429054" y="3241518"/>
            <a:ext cx="278395" cy="1166726"/>
          </a:xfrm>
          <a:prstGeom prst="downArrow">
            <a:avLst>
              <a:gd name="adj1" fmla="val 50000"/>
              <a:gd name="adj2" fmla="val 13735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48934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676" y="959826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 Introduction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765815" y="171801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Ⅰ. Master Menu</a:t>
            </a:r>
            <a:endParaRPr kumimoji="1" lang="ja-JP" altLang="en-US" sz="1800" i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テキスト ボックス 4"/>
          <p:cNvSpPr txBox="1"/>
          <p:nvPr/>
        </p:nvSpPr>
        <p:spPr>
          <a:xfrm>
            <a:off x="1053847" y="2087342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System Masters</a:t>
            </a:r>
            <a:endParaRPr kumimoji="1" lang="ja-JP" altLang="en-US" sz="1600" i="1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テキスト ボックス 5"/>
          <p:cNvSpPr txBox="1"/>
          <p:nvPr/>
        </p:nvSpPr>
        <p:spPr>
          <a:xfrm>
            <a:off x="1053847" y="244738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Local Masters</a:t>
            </a:r>
          </a:p>
          <a:p>
            <a:pPr defTabSz="228600"/>
            <a:r>
              <a:rPr kumimoji="1" lang="en-US" altLang="ja-JP" sz="1600" i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2.1. Master</a:t>
            </a:r>
          </a:p>
          <a:p>
            <a:pPr defTabSz="228600"/>
            <a:r>
              <a:rPr lang="en-US" altLang="ja-JP" sz="1600" i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2.2. Account-WH</a:t>
            </a:r>
          </a:p>
          <a:p>
            <a:pPr defTabSz="228600"/>
            <a:r>
              <a:rPr kumimoji="1" lang="en-US" altLang="ja-JP" sz="1600" i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2.3. Working Status</a:t>
            </a:r>
          </a:p>
          <a:p>
            <a:pPr defTabSz="228600"/>
            <a:r>
              <a:rPr lang="en-US" altLang="ja-JP" sz="1600" i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2.4. Jig - Draw</a:t>
            </a:r>
            <a:endParaRPr kumimoji="1" lang="ja-JP" altLang="en-US" sz="1600" i="1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テキスト ボックス 14"/>
          <p:cNvSpPr txBox="1"/>
          <p:nvPr/>
        </p:nvSpPr>
        <p:spPr>
          <a:xfrm>
            <a:off x="4006175" y="169339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Ⅱ. NPMS Application Menu </a:t>
            </a:r>
          </a:p>
        </p:txBody>
      </p:sp>
      <p:sp>
        <p:nvSpPr>
          <p:cNvPr id="12" name="テキスト ボックス 23"/>
          <p:cNvSpPr txBox="1"/>
          <p:nvPr/>
        </p:nvSpPr>
        <p:spPr>
          <a:xfrm>
            <a:off x="4294207" y="2096634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Technical Maintenance</a:t>
            </a:r>
            <a:endParaRPr kumimoji="1" lang="ja-JP" altLang="en-US" sz="1600" i="1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テキスト ボックス 24"/>
          <p:cNvSpPr txBox="1"/>
          <p:nvPr/>
        </p:nvSpPr>
        <p:spPr>
          <a:xfrm>
            <a:off x="4294207" y="245667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Control Management</a:t>
            </a:r>
            <a:endParaRPr kumimoji="1" lang="ja-JP" altLang="en-US" sz="1600" i="1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テキスト ボックス 25"/>
          <p:cNvSpPr txBox="1"/>
          <p:nvPr/>
        </p:nvSpPr>
        <p:spPr>
          <a:xfrm>
            <a:off x="4294207" y="281671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Warehouse - Equipment</a:t>
            </a:r>
            <a:endParaRPr kumimoji="1" lang="ja-JP" altLang="en-US" sz="1600" i="1" dirty="0">
              <a:solidFill>
                <a:srgbClr val="00206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84676" y="389658"/>
            <a:ext cx="7931740" cy="33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ja-JP" sz="2300" b="1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en-US" altLang="ja-JP" sz="2300" b="1" kern="0" dirty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CVP </a:t>
            </a:r>
            <a:r>
              <a:rPr lang="en-US" altLang="ja-JP" sz="2300" b="1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sz="2300" b="1" kern="0" dirty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roduction </a:t>
            </a:r>
            <a:r>
              <a:rPr lang="en-US" altLang="ja-JP" sz="2300" b="1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</a:t>
            </a:r>
            <a:r>
              <a:rPr lang="en-US" altLang="ja-JP" sz="2300" b="1" kern="0" dirty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anagement </a:t>
            </a:r>
            <a:r>
              <a:rPr lang="en-US" altLang="ja-JP" sz="2300" b="1" kern="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</a:t>
            </a:r>
            <a:r>
              <a:rPr lang="en-US" altLang="ja-JP" sz="2300" b="1" kern="0" dirty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ystem (NPMS)</a:t>
            </a:r>
          </a:p>
        </p:txBody>
      </p:sp>
    </p:spTree>
    <p:extLst>
      <p:ext uri="{BB962C8B-B14F-4D97-AF65-F5344CB8AC3E}">
        <p14:creationId xmlns:p14="http://schemas.microsoft.com/office/powerpoint/2010/main" val="16741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991" y="1379285"/>
            <a:ext cx="8268271" cy="1229503"/>
            <a:chOff x="0" y="0"/>
            <a:chExt cx="12000000" cy="17151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33792"/>
            <a:stretch/>
          </p:blipFill>
          <p:spPr>
            <a:xfrm>
              <a:off x="0" y="0"/>
              <a:ext cx="12000000" cy="171510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218463" y="136072"/>
              <a:ext cx="857251" cy="571499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7402287" y="707573"/>
              <a:ext cx="1265464" cy="557894"/>
            </a:xfrm>
            <a:prstGeom prst="wedgeRoundRectCallout">
              <a:avLst>
                <a:gd name="adj1" fmla="val -94440"/>
                <a:gd name="adj2" fmla="val -78594"/>
                <a:gd name="adj3" fmla="val 16667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'Chart'</a:t>
              </a:r>
            </a:p>
          </p:txBody>
        </p:sp>
      </p:grpSp>
      <p:sp>
        <p:nvSpPr>
          <p:cNvPr id="8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43991" y="829258"/>
            <a:ext cx="77820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Search data by Date then click 'Chart' to show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the follow chart. Select type of chart and view</a:t>
            </a:r>
            <a:endParaRPr lang="en-US" sz="16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87653" y="2762656"/>
            <a:ext cx="7033503" cy="3860089"/>
            <a:chOff x="1087653" y="2762656"/>
            <a:chExt cx="7033503" cy="3860089"/>
          </a:xfrm>
        </p:grpSpPr>
        <p:grpSp>
          <p:nvGrpSpPr>
            <p:cNvPr id="19" name="Group 18"/>
            <p:cNvGrpSpPr/>
            <p:nvPr/>
          </p:nvGrpSpPr>
          <p:grpSpPr>
            <a:xfrm>
              <a:off x="1087653" y="2762656"/>
              <a:ext cx="7033503" cy="2221049"/>
              <a:chOff x="1612947" y="3260871"/>
              <a:chExt cx="7033503" cy="222104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8037" y="3676678"/>
                <a:ext cx="3158413" cy="1805242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1612947" y="3260871"/>
                <a:ext cx="6711481" cy="2161421"/>
                <a:chOff x="-27053" y="11171"/>
                <a:chExt cx="12040014" cy="398687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" y="11171"/>
                  <a:ext cx="12012959" cy="876971"/>
                  <a:chOff x="2" y="11380"/>
                  <a:chExt cx="11382266" cy="893385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259" r="6720" b="-1"/>
                  <a:stretch/>
                </p:blipFill>
                <p:spPr>
                  <a:xfrm>
                    <a:off x="2" y="11380"/>
                    <a:ext cx="8492863" cy="893385"/>
                  </a:xfrm>
                  <a:prstGeom prst="rect">
                    <a:avLst/>
                  </a:prstGeom>
                </p:spPr>
              </p:pic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361466" y="68034"/>
                    <a:ext cx="4020802" cy="802824"/>
                    <a:chOff x="7361466" y="68034"/>
                    <a:chExt cx="4020802" cy="802824"/>
                  </a:xfrm>
                </p:grpSpPr>
                <p:sp>
                  <p:nvSpPr>
                    <p:cNvPr id="17" name="Rounded Rectangular Callout 16"/>
                    <p:cNvSpPr/>
                    <p:nvPr/>
                  </p:nvSpPr>
                  <p:spPr>
                    <a:xfrm>
                      <a:off x="9245359" y="68034"/>
                      <a:ext cx="2136909" cy="563697"/>
                    </a:xfrm>
                    <a:prstGeom prst="wedgeRoundRectCallout">
                      <a:avLst>
                        <a:gd name="adj1" fmla="val -106268"/>
                        <a:gd name="adj2" fmla="val -3594"/>
                        <a:gd name="adj3" fmla="val 16667"/>
                      </a:avLst>
                    </a:prstGeom>
                    <a:solidFill>
                      <a:srgbClr val="92D050"/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Choose data</a:t>
                      </a:r>
                    </a:p>
                  </p:txBody>
                </p: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7361466" y="163289"/>
                      <a:ext cx="1020534" cy="70756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92D050"/>
                      </a:solidFill>
                      <a:prstDash val="dash"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endParaRPr lang="en-US" sz="1100"/>
                    </a:p>
                  </p:txBody>
                </p:sp>
              </p:grpSp>
            </p:grp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7053" y="620125"/>
                  <a:ext cx="6858167" cy="33779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4383" y="5061376"/>
              <a:ext cx="3920247" cy="1561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36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1236" y="1482779"/>
            <a:ext cx="8430413" cy="2097785"/>
            <a:chOff x="0" y="-956199"/>
            <a:chExt cx="12814121" cy="36800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956199"/>
              <a:ext cx="12814121" cy="3680005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67497" y="-784372"/>
              <a:ext cx="2923720" cy="1195895"/>
              <a:chOff x="6667500" y="-761822"/>
              <a:chExt cx="2888692" cy="116823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667500" y="-761822"/>
                <a:ext cx="853039" cy="56149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9" name="Rounded Rectangular Callout 8"/>
              <p:cNvSpPr/>
              <p:nvPr/>
            </p:nvSpPr>
            <p:spPr>
              <a:xfrm>
                <a:off x="7773985" y="-25940"/>
                <a:ext cx="1782207" cy="432351"/>
              </a:xfrm>
              <a:prstGeom prst="wedgeRoundRectCallout">
                <a:avLst>
                  <a:gd name="adj1" fmla="val -73572"/>
                  <a:gd name="adj2" fmla="val -123898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Click 'Chart'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543991" y="829258"/>
            <a:ext cx="77820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en-US" sz="1600" b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Time Chart: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data by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Time then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click 'Chart' to show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the follow chart. Select type of chart and view</a:t>
            </a:r>
            <a:endParaRPr lang="en-US" sz="16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69764" y="3678514"/>
            <a:ext cx="7356300" cy="2818368"/>
            <a:chOff x="0" y="0"/>
            <a:chExt cx="12303126" cy="51435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44375" cy="5125872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2626" y="984250"/>
              <a:ext cx="11620500" cy="4159250"/>
              <a:chOff x="682626" y="984250"/>
              <a:chExt cx="11620500" cy="415925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82626" y="984250"/>
                <a:ext cx="9461500" cy="4159250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5" name="Rounded Rectangular Callout 14"/>
              <p:cNvSpPr/>
              <p:nvPr/>
            </p:nvSpPr>
            <p:spPr>
              <a:xfrm>
                <a:off x="11176003" y="3264614"/>
                <a:ext cx="1127123" cy="926388"/>
              </a:xfrm>
              <a:prstGeom prst="wedgeRoundRectCallout">
                <a:avLst>
                  <a:gd name="adj1" fmla="val -134437"/>
                  <a:gd name="adj2" fmla="val -26175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aseline="0" dirty="0">
                    <a:solidFill>
                      <a:schemeClr val="tx1"/>
                    </a:solidFill>
                  </a:rPr>
                  <a:t>Line Chart 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5055" y="915115"/>
            <a:ext cx="8113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 sz="1000"/>
            </a:pPr>
            <a:r>
              <a:rPr lang="en-US" sz="1600" b="1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Pie chart by all </a:t>
            </a:r>
            <a:r>
              <a:rPr lang="en-US" sz="1600" b="1" i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process: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This chart will show the NG 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qty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data of all process base on Input 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qty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data</a:t>
            </a:r>
            <a:endParaRPr lang="en-US" sz="1600" b="1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4156" y="1611419"/>
            <a:ext cx="6238095" cy="1395368"/>
            <a:chOff x="0" y="0"/>
            <a:chExt cx="6238095" cy="13953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38095" cy="12761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60375" y="619125"/>
              <a:ext cx="793750" cy="238125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1638381" y="967563"/>
              <a:ext cx="1171724" cy="427805"/>
            </a:xfrm>
            <a:prstGeom prst="wedgeRoundRectCallout">
              <a:avLst>
                <a:gd name="adj1" fmla="val -94440"/>
                <a:gd name="adj2" fmla="val -78594"/>
                <a:gd name="adj3" fmla="val 16667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Double click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81" y="3087794"/>
            <a:ext cx="4010347" cy="3303278"/>
          </a:xfrm>
          <a:prstGeom prst="rect">
            <a:avLst/>
          </a:prstGeom>
        </p:spPr>
      </p:pic>
      <p:sp>
        <p:nvSpPr>
          <p:cNvPr id="10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22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48613" y="921896"/>
            <a:ext cx="776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Pie chart by detail </a:t>
            </a:r>
            <a:r>
              <a:rPr lang="en-US" sz="1600" b="1" i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process: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This chart will show the NG 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qty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data for each process</a:t>
            </a:r>
            <a:endParaRPr lang="en-US" sz="1600" b="1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486" y="1421834"/>
            <a:ext cx="8234114" cy="4568928"/>
            <a:chOff x="15873" y="47625"/>
            <a:chExt cx="8234114" cy="4568928"/>
          </a:xfrm>
        </p:grpSpPr>
        <p:grpSp>
          <p:nvGrpSpPr>
            <p:cNvPr id="8" name="Group 7"/>
            <p:cNvGrpSpPr/>
            <p:nvPr/>
          </p:nvGrpSpPr>
          <p:grpSpPr>
            <a:xfrm>
              <a:off x="15873" y="47625"/>
              <a:ext cx="8048625" cy="1257143"/>
              <a:chOff x="15873" y="47625"/>
              <a:chExt cx="8238101" cy="125714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73" y="47625"/>
                <a:ext cx="8238101" cy="125714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4524373" y="444500"/>
                <a:ext cx="793750" cy="238125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7" name="Rounded Rectangular Callout 16"/>
              <p:cNvSpPr/>
              <p:nvPr/>
            </p:nvSpPr>
            <p:spPr>
              <a:xfrm>
                <a:off x="5702379" y="792938"/>
                <a:ext cx="1171724" cy="427805"/>
              </a:xfrm>
              <a:prstGeom prst="wedgeRoundRectCallout">
                <a:avLst>
                  <a:gd name="adj1" fmla="val -94440"/>
                  <a:gd name="adj2" fmla="val -78594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Double click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5873" y="1643322"/>
              <a:ext cx="2933354" cy="2317750"/>
              <a:chOff x="16216" y="1643322"/>
              <a:chExt cx="2996747" cy="23177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63698"/>
              <a:stretch/>
            </p:blipFill>
            <p:spPr>
              <a:xfrm>
                <a:off x="16216" y="1643322"/>
                <a:ext cx="2996747" cy="231775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622571" y="1757143"/>
                <a:ext cx="603250" cy="3333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4" name="Rounded Rectangular Callout 13"/>
              <p:cNvSpPr/>
              <p:nvPr/>
            </p:nvSpPr>
            <p:spPr>
              <a:xfrm>
                <a:off x="1589013" y="2956559"/>
                <a:ext cx="1203243" cy="483247"/>
              </a:xfrm>
              <a:prstGeom prst="wedgeRoundRectCallout">
                <a:avLst>
                  <a:gd name="adj1" fmla="val -18821"/>
                  <a:gd name="adj2" fmla="val -144376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Click Chart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405" y="1500446"/>
              <a:ext cx="3902582" cy="3116107"/>
            </a:xfrm>
            <a:prstGeom prst="rect">
              <a:avLst/>
            </a:prstGeom>
          </p:spPr>
        </p:pic>
        <p:sp>
          <p:nvSpPr>
            <p:cNvPr id="11" name="Down Arrow 10"/>
            <p:cNvSpPr/>
            <p:nvPr/>
          </p:nvSpPr>
          <p:spPr>
            <a:xfrm rot="16200000">
              <a:off x="3438861" y="2443824"/>
              <a:ext cx="418910" cy="1135655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2363202" y="1360862"/>
              <a:ext cx="276884" cy="377851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9778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5"/>
          <p:cNvSpPr txBox="1"/>
          <p:nvPr/>
        </p:nvSpPr>
        <p:spPr>
          <a:xfrm>
            <a:off x="281236" y="2988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</a:defRPr>
            </a:lvl1pPr>
          </a:lstStyle>
          <a:p>
            <a:r>
              <a:rPr lang="en-US" altLang="ja-JP" dirty="0" smtClean="0"/>
              <a:t>Ⅱ.2.3 Production Controller</a:t>
            </a:r>
            <a:endParaRPr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48613" y="921896"/>
            <a:ext cx="8315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Control person in line: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This function will control the numbers of operation in line production about absent, present, target,…..</a:t>
            </a:r>
            <a:endParaRPr lang="en-US" sz="1600" b="1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8612" y="1506671"/>
            <a:ext cx="8315325" cy="5083860"/>
            <a:chOff x="448612" y="1506671"/>
            <a:chExt cx="8315325" cy="5083860"/>
          </a:xfrm>
        </p:grpSpPr>
        <p:grpSp>
          <p:nvGrpSpPr>
            <p:cNvPr id="8" name="Group 7"/>
            <p:cNvGrpSpPr/>
            <p:nvPr/>
          </p:nvGrpSpPr>
          <p:grpSpPr>
            <a:xfrm>
              <a:off x="448612" y="1506671"/>
              <a:ext cx="8315325" cy="2074729"/>
              <a:chOff x="448613" y="1260450"/>
              <a:chExt cx="8315325" cy="207472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b="21929"/>
              <a:stretch/>
            </p:blipFill>
            <p:spPr>
              <a:xfrm>
                <a:off x="448613" y="1260450"/>
                <a:ext cx="8315325" cy="207472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7554044" y="2714625"/>
                <a:ext cx="875581" cy="533400"/>
              </a:xfrm>
              <a:prstGeom prst="rect">
                <a:avLst/>
              </a:prstGeom>
              <a:noFill/>
              <a:ln w="38100" algn="ctr">
                <a:solidFill>
                  <a:srgbClr val="92D050"/>
                </a:solidFill>
                <a:prstDash val="dash"/>
                <a:miter lim="800000"/>
                <a:headEnd/>
                <a:tailEnd/>
              </a:ln>
            </p:spPr>
            <p:txBody>
              <a:bodyPr lIns="36000" tIns="36000" rIns="36000" bIns="36000" rtlCol="0" anchor="ctr"/>
              <a:lstStyle/>
              <a:p>
                <a:pPr algn="ctr"/>
                <a:endPara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itchFamily="50" charset="-128"/>
                  <a:ea typeface="Meiryo UI" pitchFamily="50" charset="-128"/>
                  <a:cs typeface="Meiryo UI" pitchFamily="50" charset="-128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576" y="3554605"/>
              <a:ext cx="6001467" cy="3035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2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8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21" y="5313207"/>
            <a:ext cx="1028490" cy="58327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7" y="849742"/>
            <a:ext cx="8138939" cy="4402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232" y="4252009"/>
            <a:ext cx="388450" cy="385317"/>
          </a:xfrm>
          <a:prstGeom prst="rect">
            <a:avLst/>
          </a:prstGeom>
        </p:spPr>
      </p:pic>
      <p:cxnSp>
        <p:nvCxnSpPr>
          <p:cNvPr id="10" name="Curved Connector 9"/>
          <p:cNvCxnSpPr>
            <a:stCxn id="13" idx="2"/>
            <a:endCxn id="16" idx="0"/>
          </p:cNvCxnSpPr>
          <p:nvPr/>
        </p:nvCxnSpPr>
        <p:spPr>
          <a:xfrm rot="16200000" flipH="1">
            <a:off x="-11614" y="4550292"/>
            <a:ext cx="2086634" cy="216518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055" y="5518245"/>
            <a:ext cx="1393793" cy="841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8" y="5701868"/>
            <a:ext cx="1069067" cy="1021861"/>
          </a:xfrm>
          <a:prstGeom prst="rect">
            <a:avLst/>
          </a:prstGeom>
        </p:spPr>
      </p:pic>
      <p:cxnSp>
        <p:nvCxnSpPr>
          <p:cNvPr id="20" name="直線矢印コネクタ 503"/>
          <p:cNvCxnSpPr>
            <a:stCxn id="16" idx="3"/>
            <a:endCxn id="15" idx="1"/>
          </p:cNvCxnSpPr>
          <p:nvPr/>
        </p:nvCxnSpPr>
        <p:spPr>
          <a:xfrm flipV="1">
            <a:off x="1674495" y="5938933"/>
            <a:ext cx="1308560" cy="273866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917" y="6371039"/>
            <a:ext cx="784562" cy="486961"/>
          </a:xfrm>
          <a:prstGeom prst="rect">
            <a:avLst/>
          </a:prstGeom>
        </p:spPr>
      </p:pic>
      <p:sp>
        <p:nvSpPr>
          <p:cNvPr id="26" name="テキスト ボックス 638"/>
          <p:cNvSpPr txBox="1"/>
          <p:nvPr/>
        </p:nvSpPr>
        <p:spPr>
          <a:xfrm>
            <a:off x="1958199" y="6152681"/>
            <a:ext cx="906098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 soft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9803" y="6534142"/>
            <a:ext cx="481767" cy="300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850" y="6275791"/>
            <a:ext cx="918403" cy="700942"/>
          </a:xfrm>
          <a:prstGeom prst="rect">
            <a:avLst/>
          </a:prstGeom>
        </p:spPr>
      </p:pic>
      <p:cxnSp>
        <p:nvCxnSpPr>
          <p:cNvPr id="30" name="Elbow Connector 29"/>
          <p:cNvCxnSpPr>
            <a:stCxn id="59" idx="2"/>
            <a:endCxn id="28" idx="3"/>
          </p:cNvCxnSpPr>
          <p:nvPr/>
        </p:nvCxnSpPr>
        <p:spPr>
          <a:xfrm rot="5400000">
            <a:off x="5599595" y="6263990"/>
            <a:ext cx="261931" cy="462613"/>
          </a:xfrm>
          <a:prstGeom prst="bentConnector2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34" name="テキスト ボックス 638"/>
          <p:cNvSpPr txBox="1"/>
          <p:nvPr/>
        </p:nvSpPr>
        <p:spPr>
          <a:xfrm>
            <a:off x="5256050" y="6644669"/>
            <a:ext cx="531326" cy="23083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HDMI</a:t>
            </a:r>
            <a:endParaRPr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矢印コネクタ 503"/>
          <p:cNvCxnSpPr/>
          <p:nvPr/>
        </p:nvCxnSpPr>
        <p:spPr>
          <a:xfrm>
            <a:off x="4395928" y="5780329"/>
            <a:ext cx="1080302" cy="1632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7957" y="6152681"/>
            <a:ext cx="712403" cy="615080"/>
          </a:xfrm>
          <a:prstGeom prst="rect">
            <a:avLst/>
          </a:prstGeom>
        </p:spPr>
      </p:pic>
      <p:cxnSp>
        <p:nvCxnSpPr>
          <p:cNvPr id="43" name="直線矢印コネクタ 503"/>
          <p:cNvCxnSpPr>
            <a:endCxn id="15" idx="3"/>
          </p:cNvCxnSpPr>
          <p:nvPr/>
        </p:nvCxnSpPr>
        <p:spPr>
          <a:xfrm flipH="1" flipV="1">
            <a:off x="4376848" y="5938933"/>
            <a:ext cx="1099382" cy="15920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44" name="Straight Arrow Connector 43"/>
          <p:cNvCxnSpPr>
            <a:stCxn id="69" idx="1"/>
          </p:cNvCxnSpPr>
          <p:nvPr/>
        </p:nvCxnSpPr>
        <p:spPr>
          <a:xfrm flipH="1">
            <a:off x="6365064" y="5705281"/>
            <a:ext cx="638350" cy="177938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arrow" w="med" len="med"/>
            <a:tailEnd type="arrow" w="med" len="med"/>
          </a:ln>
          <a:effectLst/>
        </p:spPr>
      </p:cxnSp>
      <p:cxnSp>
        <p:nvCxnSpPr>
          <p:cNvPr id="45" name="Straight Arrow Connector 44"/>
          <p:cNvCxnSpPr>
            <a:stCxn id="40" idx="1"/>
          </p:cNvCxnSpPr>
          <p:nvPr/>
        </p:nvCxnSpPr>
        <p:spPr>
          <a:xfrm flipH="1" flipV="1">
            <a:off x="6365064" y="5883219"/>
            <a:ext cx="662893" cy="577002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headEnd type="arrow" w="med" len="med"/>
            <a:tailEnd type="arrow" w="med" len="med"/>
          </a:ln>
          <a:effectLst/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1671" y="5621257"/>
            <a:ext cx="802646" cy="690862"/>
          </a:xfrm>
          <a:prstGeom prst="rect">
            <a:avLst/>
          </a:prstGeom>
        </p:spPr>
      </p:pic>
      <p:cxnSp>
        <p:nvCxnSpPr>
          <p:cNvPr id="48" name="直線矢印コネクタ 503"/>
          <p:cNvCxnSpPr>
            <a:stCxn id="69" idx="3"/>
            <a:endCxn id="47" idx="1"/>
          </p:cNvCxnSpPr>
          <p:nvPr/>
        </p:nvCxnSpPr>
        <p:spPr>
          <a:xfrm>
            <a:off x="7715817" y="5705281"/>
            <a:ext cx="485854" cy="261407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49" name="直線矢印コネクタ 503"/>
          <p:cNvCxnSpPr>
            <a:stCxn id="40" idx="3"/>
            <a:endCxn id="47" idx="1"/>
          </p:cNvCxnSpPr>
          <p:nvPr/>
        </p:nvCxnSpPr>
        <p:spPr>
          <a:xfrm flipV="1">
            <a:off x="7740360" y="5966688"/>
            <a:ext cx="461311" cy="493533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50" name="テキスト ボックス 638"/>
          <p:cNvSpPr txBox="1"/>
          <p:nvPr/>
        </p:nvSpPr>
        <p:spPr>
          <a:xfrm>
            <a:off x="5521713" y="4952386"/>
            <a:ext cx="906098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 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638"/>
          <p:cNvSpPr txBox="1"/>
          <p:nvPr/>
        </p:nvSpPr>
        <p:spPr>
          <a:xfrm>
            <a:off x="6842518" y="5181021"/>
            <a:ext cx="1049129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Managers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638"/>
          <p:cNvSpPr txBox="1"/>
          <p:nvPr/>
        </p:nvSpPr>
        <p:spPr>
          <a:xfrm>
            <a:off x="8094871" y="5234547"/>
            <a:ext cx="1049129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3414" y="5397741"/>
            <a:ext cx="712403" cy="615080"/>
          </a:xfrm>
          <a:prstGeom prst="rect">
            <a:avLst/>
          </a:prstGeom>
        </p:spPr>
      </p:pic>
      <p:sp>
        <p:nvSpPr>
          <p:cNvPr id="76" name="テキスト ボックス 638"/>
          <p:cNvSpPr txBox="1"/>
          <p:nvPr/>
        </p:nvSpPr>
        <p:spPr>
          <a:xfrm>
            <a:off x="4852248" y="6161426"/>
            <a:ext cx="531326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モニタ</a:t>
            </a:r>
          </a:p>
        </p:txBody>
      </p:sp>
      <p:sp>
        <p:nvSpPr>
          <p:cNvPr id="39" name="テキスト ボックス 638"/>
          <p:cNvSpPr txBox="1"/>
          <p:nvPr/>
        </p:nvSpPr>
        <p:spPr>
          <a:xfrm>
            <a:off x="3702131" y="865196"/>
            <a:ext cx="906098" cy="246221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ja-JP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ysClr val="window" lastClr="FFFFFF"/>
                </a:solidFill>
                <a:latin typeface="Calibri"/>
                <a:ea typeface="ＭＳ Ｐゴシック"/>
              </a:defRPr>
            </a:lvl1pPr>
          </a:lstStyle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LS12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38419" y="4948517"/>
            <a:ext cx="1134205" cy="258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無線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349270" y="834354"/>
            <a:ext cx="1165572" cy="308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有線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275505" y="384396"/>
            <a:ext cx="7272938" cy="44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indent="0" eaLnBrk="1" hangingPunct="1">
              <a:spcBef>
                <a:spcPct val="20000"/>
              </a:spcBef>
              <a:buNone/>
              <a:defRPr b="1" kern="0">
                <a:solidFill>
                  <a:srgbClr val="009B4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FY17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活動計画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事例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550" y="1082387"/>
            <a:ext cx="999890" cy="397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56" y="2906973"/>
            <a:ext cx="1704975" cy="708261"/>
          </a:xfrm>
          <a:prstGeom prst="rect">
            <a:avLst/>
          </a:prstGeom>
        </p:spPr>
      </p:pic>
      <p:cxnSp>
        <p:nvCxnSpPr>
          <p:cNvPr id="54" name="Curved Connector 53"/>
          <p:cNvCxnSpPr>
            <a:stCxn id="12" idx="1"/>
            <a:endCxn id="13" idx="0"/>
          </p:cNvCxnSpPr>
          <p:nvPr/>
        </p:nvCxnSpPr>
        <p:spPr>
          <a:xfrm rot="10800000" flipV="1">
            <a:off x="923444" y="1280951"/>
            <a:ext cx="251106" cy="1626022"/>
          </a:xfrm>
          <a:prstGeom prst="curvedConnector2">
            <a:avLst/>
          </a:prstGeom>
          <a:ln w="571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2" idx="0"/>
          </p:cNvCxnSpPr>
          <p:nvPr/>
        </p:nvCxnSpPr>
        <p:spPr>
          <a:xfrm rot="16200000" flipH="1">
            <a:off x="1991792" y="765090"/>
            <a:ext cx="555208" cy="1189802"/>
          </a:xfrm>
          <a:prstGeom prst="curvedConnector4">
            <a:avLst>
              <a:gd name="adj1" fmla="val -41174"/>
              <a:gd name="adj2" fmla="val 101148"/>
            </a:avLst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43605" y="2368350"/>
            <a:ext cx="1134205" cy="258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無線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2521" y="5702482"/>
            <a:ext cx="1038690" cy="6618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3486702">
            <a:off x="8266568" y="2085010"/>
            <a:ext cx="361950" cy="333375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322062" y="988306"/>
            <a:ext cx="709641" cy="630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 </a:t>
            </a:r>
            <a:r>
              <a:rPr lang="en-US" altLang="ja-JP" sz="1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62185" y="1518015"/>
            <a:ext cx="982286" cy="280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BOX</a:t>
            </a: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12"/>
          <p:cNvSpPr txBox="1"/>
          <p:nvPr/>
        </p:nvSpPr>
        <p:spPr>
          <a:xfrm>
            <a:off x="266700" y="28044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i="1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ja-JP" dirty="0" smtClean="0"/>
              <a:t>Ⅰ. </a:t>
            </a:r>
            <a:r>
              <a:rPr lang="en-US" altLang="ja-JP" dirty="0"/>
              <a:t>Master Maintenance Menu</a:t>
            </a:r>
            <a:endParaRPr lang="ja-JP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66701" y="2460338"/>
            <a:ext cx="4291938" cy="3635661"/>
            <a:chOff x="266701" y="2460338"/>
            <a:chExt cx="4291938" cy="363566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1" y="2460338"/>
              <a:ext cx="4291938" cy="3635661"/>
            </a:xfrm>
            <a:prstGeom prst="rect">
              <a:avLst/>
            </a:prstGeom>
          </p:spPr>
        </p:pic>
        <p:grpSp>
          <p:nvGrpSpPr>
            <p:cNvPr id="2" name="グループ化 1"/>
            <p:cNvGrpSpPr/>
            <p:nvPr/>
          </p:nvGrpSpPr>
          <p:grpSpPr>
            <a:xfrm>
              <a:off x="398745" y="3406913"/>
              <a:ext cx="4030380" cy="2374762"/>
              <a:chOff x="1253144" y="3234014"/>
              <a:chExt cx="6178325" cy="36292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53144" y="3432600"/>
                <a:ext cx="1158113" cy="38664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84417" y="3234014"/>
                <a:ext cx="4847052" cy="362921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4607837" y="2460338"/>
            <a:ext cx="4291938" cy="3635661"/>
            <a:chOff x="4579262" y="2460338"/>
            <a:chExt cx="4291938" cy="36356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9262" y="2460338"/>
              <a:ext cx="4291938" cy="363566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732620" y="3770809"/>
              <a:ext cx="755486" cy="2530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15689" y="3555908"/>
              <a:ext cx="1747136" cy="1493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6"/>
          <p:cNvSpPr txBox="1"/>
          <p:nvPr/>
        </p:nvSpPr>
        <p:spPr>
          <a:xfrm>
            <a:off x="502474" y="906957"/>
            <a:ext cx="793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Setting basic information and </a:t>
            </a:r>
            <a:r>
              <a:rPr lang="en-US" altLang="zh-CN" sz="1800" dirty="0" smtClean="0"/>
              <a:t>user, that </a:t>
            </a:r>
            <a:r>
              <a:rPr lang="en-US" altLang="ja-JP" sz="1800" dirty="0" smtClean="0"/>
              <a:t>is </a:t>
            </a:r>
            <a:r>
              <a:rPr lang="en-US" altLang="ja-JP" sz="1800" dirty="0"/>
              <a:t>divided into </a:t>
            </a:r>
            <a:r>
              <a:rPr lang="en-US" altLang="ja-JP" sz="1800" dirty="0" smtClean="0"/>
              <a:t>two </a:t>
            </a:r>
            <a:r>
              <a:rPr lang="en-US" altLang="ja-JP" sz="1800" dirty="0"/>
              <a:t>parts:</a:t>
            </a:r>
          </a:p>
          <a:p>
            <a:r>
              <a:rPr lang="en-US" altLang="ja-JP" sz="1800" dirty="0" smtClean="0"/>
              <a:t> 1.System </a:t>
            </a:r>
            <a:r>
              <a:rPr lang="en-US" altLang="ja-JP" sz="1800" dirty="0"/>
              <a:t>Master: Basic data set from NIDEC-MES </a:t>
            </a:r>
            <a:endParaRPr lang="en-US" altLang="ja-JP" sz="1800" dirty="0" smtClean="0"/>
          </a:p>
          <a:p>
            <a:r>
              <a:rPr lang="en-US" altLang="ja-JP" sz="1800" dirty="0" smtClean="0"/>
              <a:t> 2.Facility </a:t>
            </a:r>
            <a:r>
              <a:rPr lang="en-US" altLang="ja-JP" sz="1800" dirty="0"/>
              <a:t>Master: </a:t>
            </a:r>
            <a:r>
              <a:rPr lang="en-US" altLang="ja-JP" sz="1800" dirty="0" smtClean="0"/>
              <a:t>Globalization </a:t>
            </a:r>
            <a:r>
              <a:rPr lang="en-US" altLang="ja-JP" sz="1800" dirty="0"/>
              <a:t>Data settings related to user and </a:t>
            </a:r>
            <a:r>
              <a:rPr lang="en-US" altLang="ja-JP" sz="1800" dirty="0" smtClean="0"/>
              <a:t>privilege</a:t>
            </a:r>
            <a:endParaRPr lang="en-US" altLang="ja-JP" sz="1800" dirty="0"/>
          </a:p>
          <a:p>
            <a:r>
              <a:rPr lang="en-US" altLang="ja-JP" sz="1800" dirty="0" smtClean="0"/>
              <a:t>                             the </a:t>
            </a:r>
            <a:r>
              <a:rPr lang="en-US" altLang="ja-JP" sz="1800" dirty="0"/>
              <a:t>basic data used in the system settings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390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10"/>
          <p:cNvSpPr txBox="1"/>
          <p:nvPr/>
        </p:nvSpPr>
        <p:spPr>
          <a:xfrm>
            <a:off x="323528" y="908720"/>
            <a:ext cx="8820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・</a:t>
            </a:r>
            <a:r>
              <a:rPr lang="en-US" altLang="ja-JP" sz="1400" dirty="0"/>
              <a:t>System Master: Basic data set from NIDEC-MES </a:t>
            </a:r>
            <a:endParaRPr lang="en-US" altLang="ja-JP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ja-JP" altLang="en-US" sz="1400" dirty="0"/>
              <a:t>・</a:t>
            </a:r>
            <a:r>
              <a:rPr lang="en-US" altLang="ja-JP" sz="1400" dirty="0"/>
              <a:t>System tab can be divided into </a:t>
            </a:r>
            <a:r>
              <a:rPr lang="en-US" altLang="ja-JP" sz="1400" dirty="0" smtClean="0"/>
              <a:t>3 </a:t>
            </a:r>
            <a:r>
              <a:rPr lang="en-US" altLang="ja-JP" sz="1400" dirty="0"/>
              <a:t>parts: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140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part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en-US" altLang="ja-JP" sz="14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 part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en-US" altLang="ja-JP" sz="1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 Part</a:t>
            </a:r>
          </a:p>
          <a:p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registering the master data, please follow the order shown in below picture.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テキスト ボックス 12"/>
          <p:cNvSpPr txBox="1"/>
          <p:nvPr/>
        </p:nvSpPr>
        <p:spPr>
          <a:xfrm>
            <a:off x="282477" y="306309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Ⅰ.1 System Masters Relation</a:t>
            </a:r>
            <a:endParaRPr lang="ja-JP" altLang="en-US" i="1" dirty="0">
              <a:solidFill>
                <a:schemeClr val="accent6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19" name="テキスト ボックス 24"/>
          <p:cNvSpPr txBox="1"/>
          <p:nvPr/>
        </p:nvSpPr>
        <p:spPr>
          <a:xfrm>
            <a:off x="737320" y="510151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User has the field of country and language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User-Factory defines the relation of User and Factory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テキスト ボックス 25"/>
          <p:cNvSpPr txBox="1"/>
          <p:nvPr/>
        </p:nvSpPr>
        <p:spPr>
          <a:xfrm>
            <a:off x="737320" y="562473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Role-Authority-Control defines the relation of Role and Authority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User-Role defines the relation of </a:t>
            </a:r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and Role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628549" y="1679152"/>
            <a:ext cx="5962863" cy="3443366"/>
            <a:chOff x="1628549" y="1679152"/>
            <a:chExt cx="5962863" cy="344336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/>
            <a:srcRect t="22843" b="9425"/>
            <a:stretch/>
          </p:blipFill>
          <p:spPr>
            <a:xfrm>
              <a:off x="1628549" y="1679152"/>
              <a:ext cx="5962863" cy="3421183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3124198" y="2115860"/>
              <a:ext cx="3857627" cy="3006658"/>
              <a:chOff x="3124198" y="2268260"/>
              <a:chExt cx="3857627" cy="300665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124198" y="2268260"/>
                <a:ext cx="3857627" cy="2189961"/>
                <a:chOff x="2893145" y="2344337"/>
                <a:chExt cx="4296587" cy="2561038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2893147" y="2344337"/>
                  <a:ext cx="4296585" cy="105608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テキスト ボックス 13"/>
                <p:cNvSpPr txBox="1"/>
                <p:nvPr/>
              </p:nvSpPr>
              <p:spPr>
                <a:xfrm>
                  <a:off x="2893146" y="2910586"/>
                  <a:ext cx="3600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FF0000"/>
                      </a:solidFill>
                    </a:rPr>
                    <a:t>1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テキスト ボックス 15"/>
                <p:cNvSpPr txBox="1"/>
                <p:nvPr/>
              </p:nvSpPr>
              <p:spPr>
                <a:xfrm>
                  <a:off x="2893147" y="2362040"/>
                  <a:ext cx="3600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FF0000"/>
                      </a:solidFill>
                    </a:rPr>
                    <a:t>2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" name="テキスト ボックス 16"/>
                <p:cNvSpPr txBox="1"/>
                <p:nvPr/>
              </p:nvSpPr>
              <p:spPr>
                <a:xfrm>
                  <a:off x="5349488" y="2911640"/>
                  <a:ext cx="3600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FF0000"/>
                      </a:solidFill>
                    </a:rPr>
                    <a:t>3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テキスト ボックス 13"/>
                <p:cNvSpPr txBox="1"/>
                <p:nvPr/>
              </p:nvSpPr>
              <p:spPr>
                <a:xfrm>
                  <a:off x="5332388" y="2379212"/>
                  <a:ext cx="3600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FF0000"/>
                      </a:solidFill>
                    </a:rPr>
                    <a:t>1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正方形/長方形 6"/>
                <p:cNvSpPr/>
                <p:nvPr/>
              </p:nvSpPr>
              <p:spPr>
                <a:xfrm>
                  <a:off x="2893146" y="3848125"/>
                  <a:ext cx="4296586" cy="105725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テキスト ボックス 17"/>
                <p:cNvSpPr txBox="1"/>
                <p:nvPr/>
              </p:nvSpPr>
              <p:spPr>
                <a:xfrm>
                  <a:off x="2893145" y="3865420"/>
                  <a:ext cx="3600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0000FF"/>
                      </a:solidFill>
                    </a:rPr>
                    <a:t>1</a:t>
                  </a:r>
                  <a:endParaRPr kumimoji="1" lang="ja-JP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0" name="テキスト ボックス 18"/>
                <p:cNvSpPr txBox="1"/>
                <p:nvPr/>
              </p:nvSpPr>
              <p:spPr>
                <a:xfrm>
                  <a:off x="5349488" y="3865418"/>
                  <a:ext cx="3600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0000FF"/>
                      </a:solidFill>
                    </a:rPr>
                    <a:t>1</a:t>
                  </a:r>
                  <a:endParaRPr kumimoji="1" lang="ja-JP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1" name="テキスト ボックス 19"/>
                <p:cNvSpPr txBox="1"/>
                <p:nvPr/>
              </p:nvSpPr>
              <p:spPr>
                <a:xfrm>
                  <a:off x="2893145" y="4388302"/>
                  <a:ext cx="3600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0000FF"/>
                      </a:solidFill>
                    </a:rPr>
                    <a:t>2</a:t>
                  </a:r>
                  <a:endParaRPr kumimoji="1" lang="ja-JP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2" name="テキスト ボックス 20"/>
                <p:cNvSpPr txBox="1"/>
                <p:nvPr/>
              </p:nvSpPr>
              <p:spPr>
                <a:xfrm>
                  <a:off x="5332387" y="4388300"/>
                  <a:ext cx="3600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solidFill>
                        <a:srgbClr val="0000FF"/>
                      </a:solidFill>
                    </a:rPr>
                    <a:t>3</a:t>
                  </a:r>
                  <a:endParaRPr kumimoji="1" lang="ja-JP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34" name="正方形/長方形 10"/>
              <p:cNvSpPr/>
              <p:nvPr/>
            </p:nvSpPr>
            <p:spPr>
              <a:xfrm>
                <a:off x="3124199" y="4820688"/>
                <a:ext cx="3857626" cy="432048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25"/>
              <p:cNvSpPr txBox="1"/>
              <p:nvPr/>
            </p:nvSpPr>
            <p:spPr>
              <a:xfrm>
                <a:off x="5329589" y="4812405"/>
                <a:ext cx="360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FFC000"/>
                    </a:solidFill>
                  </a:rPr>
                  <a:t>1</a:t>
                </a:r>
                <a:endParaRPr kumimoji="1" lang="ja-JP" alt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36" name="テキスト ボックス 26"/>
              <p:cNvSpPr txBox="1"/>
              <p:nvPr/>
            </p:nvSpPr>
            <p:spPr>
              <a:xfrm>
                <a:off x="3124198" y="4813253"/>
                <a:ext cx="360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>
                    <a:solidFill>
                      <a:srgbClr val="FFC000"/>
                    </a:solidFill>
                  </a:rPr>
                  <a:t>2</a:t>
                </a:r>
                <a:endParaRPr kumimoji="1" lang="ja-JP" altLang="en-US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38" name="テキスト ボックス 25"/>
          <p:cNvSpPr txBox="1"/>
          <p:nvPr/>
        </p:nvSpPr>
        <p:spPr>
          <a:xfrm>
            <a:off x="737320" y="6147959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Location has the field of Building</a:t>
            </a:r>
          </a:p>
        </p:txBody>
      </p:sp>
    </p:spTree>
    <p:extLst>
      <p:ext uri="{BB962C8B-B14F-4D97-AF65-F5344CB8AC3E}">
        <p14:creationId xmlns:p14="http://schemas.microsoft.com/office/powerpoint/2010/main" val="376913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3" y="1551473"/>
            <a:ext cx="4709538" cy="3835175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10303" y="837853"/>
            <a:ext cx="507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data of system: User, Factory, Country </a:t>
            </a:r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anguage</a:t>
            </a:r>
            <a:endParaRPr kumimoji="1" lang="ja-JP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5536" y="298847"/>
            <a:ext cx="740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Ⅰ.1.1 </a:t>
            </a:r>
            <a:r>
              <a:rPr lang="en-US" altLang="ja-JP" i="1" dirty="0" smtClean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Basic data</a:t>
            </a:r>
            <a:endParaRPr lang="ja-JP" altLang="en-US" i="1" dirty="0">
              <a:solidFill>
                <a:schemeClr val="accent6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23" name="正方形/長方形 5"/>
          <p:cNvSpPr/>
          <p:nvPr/>
        </p:nvSpPr>
        <p:spPr>
          <a:xfrm>
            <a:off x="3780905" y="3038306"/>
            <a:ext cx="441845" cy="22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3339060" y="5008250"/>
            <a:ext cx="441845" cy="22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トライプ矢印 10"/>
          <p:cNvSpPr/>
          <p:nvPr/>
        </p:nvSpPr>
        <p:spPr>
          <a:xfrm rot="644566">
            <a:off x="3748562" y="5128079"/>
            <a:ext cx="1506765" cy="436655"/>
          </a:xfrm>
          <a:prstGeom prst="strip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ストライプ矢印 10"/>
          <p:cNvSpPr/>
          <p:nvPr/>
        </p:nvSpPr>
        <p:spPr>
          <a:xfrm rot="20626388">
            <a:off x="4134541" y="2740266"/>
            <a:ext cx="1150054" cy="436655"/>
          </a:xfrm>
          <a:prstGeom prst="strip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20" y="838765"/>
            <a:ext cx="35814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301" y="3661405"/>
            <a:ext cx="37242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66676"/>
            <a:ext cx="2876550" cy="4752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3" y="1976114"/>
            <a:ext cx="3671574" cy="4196085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76064" y="980728"/>
            <a:ext cx="80283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 has Authority(right to use specific menus) as its sub-component.</a:t>
            </a:r>
          </a:p>
          <a:p>
            <a:endParaRPr lang="en-US" altLang="ja-JP" sz="5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has Role as its sub-component.</a:t>
            </a:r>
            <a:endParaRPr kumimoji="1" lang="ja-JP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03892" y="3537741"/>
            <a:ext cx="1732492" cy="81245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7868" y="3340767"/>
            <a:ext cx="2376264" cy="19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8030" y="4522159"/>
            <a:ext cx="1944216" cy="85946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064132" y="3134643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Role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7868" y="4364895"/>
            <a:ext cx="2376264" cy="14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920116" y="3812332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00FF"/>
                </a:solidFill>
              </a:rPr>
              <a:t>Authority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5083907" y="3074417"/>
            <a:ext cx="2016224" cy="1509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867883" y="2858393"/>
            <a:ext cx="2376264" cy="2166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83907" y="4727775"/>
            <a:ext cx="2016224" cy="1509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67883" y="4583759"/>
            <a:ext cx="2376264" cy="1444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575529" y="2735884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9900"/>
                </a:solidFill>
              </a:rPr>
              <a:t>User</a:t>
            </a:r>
            <a:endParaRPr kumimoji="1" lang="ja-JP" altLang="en-US" dirty="0">
              <a:solidFill>
                <a:srgbClr val="FF990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336238" y="358149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Role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5536" y="29884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Ⅰ.1.2 Authority and Role User relation</a:t>
            </a:r>
            <a:endParaRPr lang="ja-JP" altLang="en-US" i="1" dirty="0">
              <a:solidFill>
                <a:schemeClr val="accent6"/>
              </a:solidFill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61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/>
          <p:cNvSpPr txBox="1"/>
          <p:nvPr/>
        </p:nvSpPr>
        <p:spPr>
          <a:xfrm>
            <a:off x="323528" y="836712"/>
            <a:ext cx="8820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masters can be divided into 4 tabs:  Master / Account-WH / Working Status / Jig - Draw</a:t>
            </a:r>
          </a:p>
          <a:p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registering the master data, please follow the order shown in below picture.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4370" y="5274386"/>
            <a:ext cx="8949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Line defines the relation of Line and Model, Process Model defines the relation of Process and Model.</a:t>
            </a:r>
            <a:endParaRPr kumimoji="1" lang="en-US" altLang="ja-JP" sz="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Account-WH, Working Status tabs have the item fields.</a:t>
            </a:r>
          </a:p>
          <a:p>
            <a:pPr marL="285750" indent="-285750">
              <a:buFontTx/>
              <a:buChar char="-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 Machine has the item field, Production Work Content and Production Work Content Type defines the relation with each other.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76486" y="298847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solidFill>
                  <a:schemeClr val="accent6"/>
                </a:solidFill>
              </a:rPr>
              <a:t>Ⅰ.2 Local Masters</a:t>
            </a:r>
            <a:endParaRPr lang="ja-JP" altLang="en-US" i="1" dirty="0">
              <a:solidFill>
                <a:schemeClr val="accent6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3153" y="1368743"/>
            <a:ext cx="6620197" cy="3873843"/>
            <a:chOff x="1133153" y="1368743"/>
            <a:chExt cx="6620197" cy="38738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12889"/>
            <a:stretch/>
          </p:blipFill>
          <p:spPr>
            <a:xfrm>
              <a:off x="1133153" y="1378269"/>
              <a:ext cx="2753047" cy="18221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6226" y="1368743"/>
              <a:ext cx="3667124" cy="18889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7535" y="3279548"/>
              <a:ext cx="2700090" cy="19630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097" y="3270408"/>
              <a:ext cx="3664253" cy="1825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7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しいプレゼンテーショ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rgbClr val="FF9966">
                <a:tint val="66000"/>
                <a:satMod val="160000"/>
              </a:srgbClr>
            </a:gs>
            <a:gs pos="50000">
              <a:srgbClr val="FF9966">
                <a:tint val="44500"/>
                <a:satMod val="160000"/>
              </a:srgbClr>
            </a:gs>
            <a:gs pos="100000">
              <a:srgbClr val="FF9966">
                <a:tint val="23500"/>
                <a:satMod val="160000"/>
              </a:srgbClr>
            </a:gs>
          </a:gsLst>
          <a:lin ang="2700000" scaled="1"/>
          <a:tileRect/>
        </a:gradFill>
        <a:ln w="12700" algn="ctr">
          <a:solidFill>
            <a:srgbClr val="000000"/>
          </a:solidFill>
          <a:miter lim="800000"/>
          <a:headEnd/>
          <a:tailEnd/>
        </a:ln>
      </a:spPr>
      <a:bodyPr lIns="36000" tIns="36000" rIns="36000" bIns="36000" anchor="ctr"/>
      <a:lstStyle>
        <a:defPPr algn="ctr">
          <a:defRPr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spDef>
    <a:txDef>
      <a:spPr>
        <a:noFill/>
        <a:ln w="6350">
          <a:solidFill>
            <a:schemeClr val="tx1"/>
          </a:solidFill>
        </a:ln>
      </a:spPr>
      <a:bodyPr wrap="square" rtlCol="0" anchor="ctr">
        <a:noAutofit/>
      </a:bodyPr>
      <a:lstStyle>
        <a:defPPr>
          <a:defRPr sz="1600" dirty="0" smtClean="0">
            <a:latin typeface="Meiryo UI" pitchFamily="50" charset="-128"/>
            <a:ea typeface="Meiryo UI" pitchFamily="50" charset="-128"/>
            <a:cs typeface="Meiryo UI" pitchFamily="50" charset="-128"/>
          </a:defRPr>
        </a:defPPr>
      </a:lstStyle>
    </a:tx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19157</TotalTime>
  <Words>1468</Words>
  <Application>Microsoft Office PowerPoint</Application>
  <PresentationFormat>On-screen Show (4:3)</PresentationFormat>
  <Paragraphs>295</Paragraphs>
  <Slides>35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 Unicode MS</vt:lpstr>
      <vt:lpstr>メイリオ</vt:lpstr>
      <vt:lpstr>Meiryo UI</vt:lpstr>
      <vt:lpstr>ＭＳ Ｐゴシック</vt:lpstr>
      <vt:lpstr>Arial</vt:lpstr>
      <vt:lpstr>Calibri</vt:lpstr>
      <vt:lpstr>Tahoma</vt:lpstr>
      <vt:lpstr>Times New Roman</vt:lpstr>
      <vt:lpstr>Wingdings</vt:lpstr>
      <vt:lpstr>新しいプレゼンテーション</vt:lpstr>
      <vt:lpstr>デザインの設定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岡 良子</dc:creator>
  <cp:lastModifiedBy>mt fa29</cp:lastModifiedBy>
  <cp:revision>1891</cp:revision>
  <cp:lastPrinted>2016-06-16T14:22:49Z</cp:lastPrinted>
  <dcterms:created xsi:type="dcterms:W3CDTF">2007-02-20T01:27:29Z</dcterms:created>
  <dcterms:modified xsi:type="dcterms:W3CDTF">2018-06-07T07:21:39Z</dcterms:modified>
</cp:coreProperties>
</file>